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3" r:id="rId3"/>
    <p:sldId id="257" r:id="rId4"/>
    <p:sldId id="259" r:id="rId5"/>
    <p:sldId id="261" r:id="rId6"/>
    <p:sldId id="260" r:id="rId7"/>
    <p:sldId id="262" r:id="rId8"/>
    <p:sldId id="267" r:id="rId9"/>
    <p:sldId id="266" r:id="rId10"/>
    <p:sldId id="269" r:id="rId11"/>
    <p:sldId id="264" r:id="rId12"/>
    <p:sldId id="270" r:id="rId13"/>
    <p:sldId id="271" r:id="rId14"/>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ianmarco Evangelista" initials="GE" lastIdx="1" clrIdx="0">
    <p:extLst>
      <p:ext uri="{19B8F6BF-5375-455C-9EA6-DF929625EA0E}">
        <p15:presenceInfo xmlns:p15="http://schemas.microsoft.com/office/powerpoint/2012/main" userId="S::evangelista.1711818@studenti.uniroma1.it::1b88ac3c-cb48-4a97-94f8-5dccd71f8b38"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0063"/>
    <p:restoredTop sz="94673"/>
  </p:normalViewPr>
  <p:slideViewPr>
    <p:cSldViewPr snapToGrid="0" snapToObjects="1">
      <p:cViewPr varScale="1">
        <p:scale>
          <a:sx n="79" d="100"/>
          <a:sy n="79" d="100"/>
        </p:scale>
        <p:origin x="154"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tiff>
</file>

<file path=ppt/media/image4.tiff>
</file>

<file path=ppt/media/image5.tiff>
</file>

<file path=ppt/media/image6.tiff>
</file>

<file path=ppt/media/image7.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FE54174-01CF-8947-9689-86CD04F43BB0}"/>
              </a:ext>
            </a:extLst>
          </p:cNvPr>
          <p:cNvSpPr>
            <a:spLocks noGrp="1"/>
          </p:cNvSpPr>
          <p:nvPr>
            <p:ph type="ctrTitle"/>
          </p:nvPr>
        </p:nvSpPr>
        <p:spPr>
          <a:xfrm>
            <a:off x="1524000" y="1122363"/>
            <a:ext cx="9144000" cy="2387600"/>
          </a:xfrm>
        </p:spPr>
        <p:txBody>
          <a:bodyPr anchor="b"/>
          <a:lstStyle>
            <a:lvl1pPr algn="ctr">
              <a:defRPr sz="6000"/>
            </a:lvl1pPr>
          </a:lstStyle>
          <a:p>
            <a:r>
              <a:rPr lang="it-IT"/>
              <a:t>Fare clic per modificare lo stile del titolo dello schema</a:t>
            </a:r>
          </a:p>
        </p:txBody>
      </p:sp>
      <p:sp>
        <p:nvSpPr>
          <p:cNvPr id="3" name="Sottotitolo 2">
            <a:extLst>
              <a:ext uri="{FF2B5EF4-FFF2-40B4-BE49-F238E27FC236}">
                <a16:creationId xmlns:a16="http://schemas.microsoft.com/office/drawing/2014/main" id="{61663D42-3680-8B40-91B1-05F16CC8BDC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p>
        </p:txBody>
      </p:sp>
      <p:sp>
        <p:nvSpPr>
          <p:cNvPr id="4" name="Segnaposto data 3">
            <a:extLst>
              <a:ext uri="{FF2B5EF4-FFF2-40B4-BE49-F238E27FC236}">
                <a16:creationId xmlns:a16="http://schemas.microsoft.com/office/drawing/2014/main" id="{39AFB5BD-8E30-114F-BBAA-0084EB973B81}"/>
              </a:ext>
            </a:extLst>
          </p:cNvPr>
          <p:cNvSpPr>
            <a:spLocks noGrp="1"/>
          </p:cNvSpPr>
          <p:nvPr>
            <p:ph type="dt" sz="half" idx="10"/>
          </p:nvPr>
        </p:nvSpPr>
        <p:spPr/>
        <p:txBody>
          <a:bodyPr/>
          <a:lstStyle/>
          <a:p>
            <a:fld id="{8A0657E1-AD2C-E34F-B2C4-05BD8CA376DD}" type="datetimeFigureOut">
              <a:rPr lang="it-IT" smtClean="0"/>
              <a:t>02/03/2021</a:t>
            </a:fld>
            <a:endParaRPr lang="it-IT" dirty="0"/>
          </a:p>
        </p:txBody>
      </p:sp>
      <p:sp>
        <p:nvSpPr>
          <p:cNvPr id="5" name="Segnaposto piè di pagina 4">
            <a:extLst>
              <a:ext uri="{FF2B5EF4-FFF2-40B4-BE49-F238E27FC236}">
                <a16:creationId xmlns:a16="http://schemas.microsoft.com/office/drawing/2014/main" id="{A79889AD-714A-9444-A5DE-E47932E8BAF1}"/>
              </a:ext>
            </a:extLst>
          </p:cNvPr>
          <p:cNvSpPr>
            <a:spLocks noGrp="1"/>
          </p:cNvSpPr>
          <p:nvPr>
            <p:ph type="ftr" sz="quarter" idx="11"/>
          </p:nvPr>
        </p:nvSpPr>
        <p:spPr/>
        <p:txBody>
          <a:bodyPr/>
          <a:lstStyle/>
          <a:p>
            <a:endParaRPr lang="it-IT" dirty="0"/>
          </a:p>
        </p:txBody>
      </p:sp>
      <p:sp>
        <p:nvSpPr>
          <p:cNvPr id="6" name="Segnaposto numero diapositiva 5">
            <a:extLst>
              <a:ext uri="{FF2B5EF4-FFF2-40B4-BE49-F238E27FC236}">
                <a16:creationId xmlns:a16="http://schemas.microsoft.com/office/drawing/2014/main" id="{207F9679-A7B5-D043-BF60-A94AEAD7DEF8}"/>
              </a:ext>
            </a:extLst>
          </p:cNvPr>
          <p:cNvSpPr>
            <a:spLocks noGrp="1"/>
          </p:cNvSpPr>
          <p:nvPr>
            <p:ph type="sldNum" sz="quarter" idx="12"/>
          </p:nvPr>
        </p:nvSpPr>
        <p:spPr/>
        <p:txBody>
          <a:bodyPr/>
          <a:lstStyle/>
          <a:p>
            <a:fld id="{CFBB4C16-B351-AC4F-944A-8884C036DBA9}" type="slidenum">
              <a:rPr lang="it-IT" smtClean="0"/>
              <a:t>‹N›</a:t>
            </a:fld>
            <a:endParaRPr lang="it-IT" dirty="0"/>
          </a:p>
        </p:txBody>
      </p:sp>
    </p:spTree>
    <p:extLst>
      <p:ext uri="{BB962C8B-B14F-4D97-AF65-F5344CB8AC3E}">
        <p14:creationId xmlns:p14="http://schemas.microsoft.com/office/powerpoint/2010/main" val="2205779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DAD1940-BFFF-5744-86FD-19C621EDC703}"/>
              </a:ext>
            </a:extLst>
          </p:cNvPr>
          <p:cNvSpPr>
            <a:spLocks noGrp="1"/>
          </p:cNvSpPr>
          <p:nvPr>
            <p:ph type="title"/>
          </p:nvPr>
        </p:nvSpPr>
        <p:spPr/>
        <p:txBody>
          <a:bodyPr/>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D4087DEE-AC25-C943-8916-1846768D7D6A}"/>
              </a:ext>
            </a:extLst>
          </p:cNvPr>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4C6B1FE1-0B1A-5A49-8278-0E57A3C75B49}"/>
              </a:ext>
            </a:extLst>
          </p:cNvPr>
          <p:cNvSpPr>
            <a:spLocks noGrp="1"/>
          </p:cNvSpPr>
          <p:nvPr>
            <p:ph type="dt" sz="half" idx="10"/>
          </p:nvPr>
        </p:nvSpPr>
        <p:spPr/>
        <p:txBody>
          <a:bodyPr/>
          <a:lstStyle/>
          <a:p>
            <a:fld id="{8A0657E1-AD2C-E34F-B2C4-05BD8CA376DD}" type="datetimeFigureOut">
              <a:rPr lang="it-IT" smtClean="0"/>
              <a:t>02/03/2021</a:t>
            </a:fld>
            <a:endParaRPr lang="it-IT" dirty="0"/>
          </a:p>
        </p:txBody>
      </p:sp>
      <p:sp>
        <p:nvSpPr>
          <p:cNvPr id="5" name="Segnaposto piè di pagina 4">
            <a:extLst>
              <a:ext uri="{FF2B5EF4-FFF2-40B4-BE49-F238E27FC236}">
                <a16:creationId xmlns:a16="http://schemas.microsoft.com/office/drawing/2014/main" id="{F94317BD-4796-7549-97CC-FE74E1E4F86E}"/>
              </a:ext>
            </a:extLst>
          </p:cNvPr>
          <p:cNvSpPr>
            <a:spLocks noGrp="1"/>
          </p:cNvSpPr>
          <p:nvPr>
            <p:ph type="ftr" sz="quarter" idx="11"/>
          </p:nvPr>
        </p:nvSpPr>
        <p:spPr/>
        <p:txBody>
          <a:bodyPr/>
          <a:lstStyle/>
          <a:p>
            <a:endParaRPr lang="it-IT" dirty="0"/>
          </a:p>
        </p:txBody>
      </p:sp>
      <p:sp>
        <p:nvSpPr>
          <p:cNvPr id="6" name="Segnaposto numero diapositiva 5">
            <a:extLst>
              <a:ext uri="{FF2B5EF4-FFF2-40B4-BE49-F238E27FC236}">
                <a16:creationId xmlns:a16="http://schemas.microsoft.com/office/drawing/2014/main" id="{39114C82-D3B6-0243-85E5-300244EFE265}"/>
              </a:ext>
            </a:extLst>
          </p:cNvPr>
          <p:cNvSpPr>
            <a:spLocks noGrp="1"/>
          </p:cNvSpPr>
          <p:nvPr>
            <p:ph type="sldNum" sz="quarter" idx="12"/>
          </p:nvPr>
        </p:nvSpPr>
        <p:spPr/>
        <p:txBody>
          <a:bodyPr/>
          <a:lstStyle/>
          <a:p>
            <a:fld id="{CFBB4C16-B351-AC4F-944A-8884C036DBA9}" type="slidenum">
              <a:rPr lang="it-IT" smtClean="0"/>
              <a:t>‹N›</a:t>
            </a:fld>
            <a:endParaRPr lang="it-IT" dirty="0"/>
          </a:p>
        </p:txBody>
      </p:sp>
    </p:spTree>
    <p:extLst>
      <p:ext uri="{BB962C8B-B14F-4D97-AF65-F5344CB8AC3E}">
        <p14:creationId xmlns:p14="http://schemas.microsoft.com/office/powerpoint/2010/main" val="7424893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a:extLst>
              <a:ext uri="{FF2B5EF4-FFF2-40B4-BE49-F238E27FC236}">
                <a16:creationId xmlns:a16="http://schemas.microsoft.com/office/drawing/2014/main" id="{CFE82F5D-9D4F-554D-A844-D98B5337C84E}"/>
              </a:ext>
            </a:extLst>
          </p:cNvPr>
          <p:cNvSpPr>
            <a:spLocks noGrp="1"/>
          </p:cNvSpPr>
          <p:nvPr>
            <p:ph type="title" orient="vert"/>
          </p:nvPr>
        </p:nvSpPr>
        <p:spPr>
          <a:xfrm>
            <a:off x="8724900" y="365125"/>
            <a:ext cx="2628900" cy="5811838"/>
          </a:xfrm>
        </p:spPr>
        <p:txBody>
          <a:bodyPr vert="eaVert"/>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BCED091F-78FA-7B43-B5B9-4867FE205878}"/>
              </a:ext>
            </a:extLst>
          </p:cNvPr>
          <p:cNvSpPr>
            <a:spLocks noGrp="1"/>
          </p:cNvSpPr>
          <p:nvPr>
            <p:ph type="body" orient="vert" idx="1"/>
          </p:nvPr>
        </p:nvSpPr>
        <p:spPr>
          <a:xfrm>
            <a:off x="838200" y="365125"/>
            <a:ext cx="7734300" cy="5811838"/>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71900A4C-5337-5F49-96AD-A46A420181B5}"/>
              </a:ext>
            </a:extLst>
          </p:cNvPr>
          <p:cNvSpPr>
            <a:spLocks noGrp="1"/>
          </p:cNvSpPr>
          <p:nvPr>
            <p:ph type="dt" sz="half" idx="10"/>
          </p:nvPr>
        </p:nvSpPr>
        <p:spPr/>
        <p:txBody>
          <a:bodyPr/>
          <a:lstStyle/>
          <a:p>
            <a:fld id="{8A0657E1-AD2C-E34F-B2C4-05BD8CA376DD}" type="datetimeFigureOut">
              <a:rPr lang="it-IT" smtClean="0"/>
              <a:t>02/03/2021</a:t>
            </a:fld>
            <a:endParaRPr lang="it-IT" dirty="0"/>
          </a:p>
        </p:txBody>
      </p:sp>
      <p:sp>
        <p:nvSpPr>
          <p:cNvPr id="5" name="Segnaposto piè di pagina 4">
            <a:extLst>
              <a:ext uri="{FF2B5EF4-FFF2-40B4-BE49-F238E27FC236}">
                <a16:creationId xmlns:a16="http://schemas.microsoft.com/office/drawing/2014/main" id="{4FB6AB81-0352-D947-B0EA-A8A7429F5B6C}"/>
              </a:ext>
            </a:extLst>
          </p:cNvPr>
          <p:cNvSpPr>
            <a:spLocks noGrp="1"/>
          </p:cNvSpPr>
          <p:nvPr>
            <p:ph type="ftr" sz="quarter" idx="11"/>
          </p:nvPr>
        </p:nvSpPr>
        <p:spPr/>
        <p:txBody>
          <a:bodyPr/>
          <a:lstStyle/>
          <a:p>
            <a:endParaRPr lang="it-IT" dirty="0"/>
          </a:p>
        </p:txBody>
      </p:sp>
      <p:sp>
        <p:nvSpPr>
          <p:cNvPr id="6" name="Segnaposto numero diapositiva 5">
            <a:extLst>
              <a:ext uri="{FF2B5EF4-FFF2-40B4-BE49-F238E27FC236}">
                <a16:creationId xmlns:a16="http://schemas.microsoft.com/office/drawing/2014/main" id="{A7973377-203C-0246-9426-5D86C52D74F2}"/>
              </a:ext>
            </a:extLst>
          </p:cNvPr>
          <p:cNvSpPr>
            <a:spLocks noGrp="1"/>
          </p:cNvSpPr>
          <p:nvPr>
            <p:ph type="sldNum" sz="quarter" idx="12"/>
          </p:nvPr>
        </p:nvSpPr>
        <p:spPr/>
        <p:txBody>
          <a:bodyPr/>
          <a:lstStyle/>
          <a:p>
            <a:fld id="{CFBB4C16-B351-AC4F-944A-8884C036DBA9}" type="slidenum">
              <a:rPr lang="it-IT" smtClean="0"/>
              <a:t>‹N›</a:t>
            </a:fld>
            <a:endParaRPr lang="it-IT" dirty="0"/>
          </a:p>
        </p:txBody>
      </p:sp>
    </p:spTree>
    <p:extLst>
      <p:ext uri="{BB962C8B-B14F-4D97-AF65-F5344CB8AC3E}">
        <p14:creationId xmlns:p14="http://schemas.microsoft.com/office/powerpoint/2010/main" val="29145792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BCE48A3-3342-EB4C-91EB-070C6697E85E}"/>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B4FDE725-3204-A840-A8CD-3FCB04E7D848}"/>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40DA671F-136A-284F-9258-4E6CDD43FD0E}"/>
              </a:ext>
            </a:extLst>
          </p:cNvPr>
          <p:cNvSpPr>
            <a:spLocks noGrp="1"/>
          </p:cNvSpPr>
          <p:nvPr>
            <p:ph type="dt" sz="half" idx="10"/>
          </p:nvPr>
        </p:nvSpPr>
        <p:spPr/>
        <p:txBody>
          <a:bodyPr/>
          <a:lstStyle/>
          <a:p>
            <a:fld id="{8A0657E1-AD2C-E34F-B2C4-05BD8CA376DD}" type="datetimeFigureOut">
              <a:rPr lang="it-IT" smtClean="0"/>
              <a:t>02/03/2021</a:t>
            </a:fld>
            <a:endParaRPr lang="it-IT" dirty="0"/>
          </a:p>
        </p:txBody>
      </p:sp>
      <p:sp>
        <p:nvSpPr>
          <p:cNvPr id="5" name="Segnaposto piè di pagina 4">
            <a:extLst>
              <a:ext uri="{FF2B5EF4-FFF2-40B4-BE49-F238E27FC236}">
                <a16:creationId xmlns:a16="http://schemas.microsoft.com/office/drawing/2014/main" id="{DC10403F-3BD8-3245-B3FA-3DF2638D431A}"/>
              </a:ext>
            </a:extLst>
          </p:cNvPr>
          <p:cNvSpPr>
            <a:spLocks noGrp="1"/>
          </p:cNvSpPr>
          <p:nvPr>
            <p:ph type="ftr" sz="quarter" idx="11"/>
          </p:nvPr>
        </p:nvSpPr>
        <p:spPr/>
        <p:txBody>
          <a:bodyPr/>
          <a:lstStyle/>
          <a:p>
            <a:endParaRPr lang="it-IT" dirty="0"/>
          </a:p>
        </p:txBody>
      </p:sp>
      <p:sp>
        <p:nvSpPr>
          <p:cNvPr id="6" name="Segnaposto numero diapositiva 5">
            <a:extLst>
              <a:ext uri="{FF2B5EF4-FFF2-40B4-BE49-F238E27FC236}">
                <a16:creationId xmlns:a16="http://schemas.microsoft.com/office/drawing/2014/main" id="{2A3D5816-5592-FF4E-B8D6-1DC2CD9CBC4D}"/>
              </a:ext>
            </a:extLst>
          </p:cNvPr>
          <p:cNvSpPr>
            <a:spLocks noGrp="1"/>
          </p:cNvSpPr>
          <p:nvPr>
            <p:ph type="sldNum" sz="quarter" idx="12"/>
          </p:nvPr>
        </p:nvSpPr>
        <p:spPr/>
        <p:txBody>
          <a:bodyPr/>
          <a:lstStyle/>
          <a:p>
            <a:fld id="{CFBB4C16-B351-AC4F-944A-8884C036DBA9}" type="slidenum">
              <a:rPr lang="it-IT" smtClean="0"/>
              <a:t>‹N›</a:t>
            </a:fld>
            <a:endParaRPr lang="it-IT" dirty="0"/>
          </a:p>
        </p:txBody>
      </p:sp>
    </p:spTree>
    <p:extLst>
      <p:ext uri="{BB962C8B-B14F-4D97-AF65-F5344CB8AC3E}">
        <p14:creationId xmlns:p14="http://schemas.microsoft.com/office/powerpoint/2010/main" val="33474311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100A663-CB8F-C84F-A147-E87F2111F447}"/>
              </a:ext>
            </a:extLst>
          </p:cNvPr>
          <p:cNvSpPr>
            <a:spLocks noGrp="1"/>
          </p:cNvSpPr>
          <p:nvPr>
            <p:ph type="title"/>
          </p:nvPr>
        </p:nvSpPr>
        <p:spPr>
          <a:xfrm>
            <a:off x="831850" y="1709738"/>
            <a:ext cx="10515600" cy="2852737"/>
          </a:xfrm>
        </p:spPr>
        <p:txBody>
          <a:bodyPr anchor="b"/>
          <a:lstStyle>
            <a:lvl1pPr>
              <a:defRPr sz="6000"/>
            </a:lvl1pPr>
          </a:lstStyle>
          <a:p>
            <a:r>
              <a:rPr lang="it-IT"/>
              <a:t>Fare clic per modificare lo stile del titolo dello schema</a:t>
            </a:r>
          </a:p>
        </p:txBody>
      </p:sp>
      <p:sp>
        <p:nvSpPr>
          <p:cNvPr id="3" name="Segnaposto testo 2">
            <a:extLst>
              <a:ext uri="{FF2B5EF4-FFF2-40B4-BE49-F238E27FC236}">
                <a16:creationId xmlns:a16="http://schemas.microsoft.com/office/drawing/2014/main" id="{DFEE4221-B4D3-CF48-A9D4-129CEC93D8E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a:t>Fare clic per modificare gli stili del testo dello schema</a:t>
            </a:r>
          </a:p>
        </p:txBody>
      </p:sp>
      <p:sp>
        <p:nvSpPr>
          <p:cNvPr id="4" name="Segnaposto data 3">
            <a:extLst>
              <a:ext uri="{FF2B5EF4-FFF2-40B4-BE49-F238E27FC236}">
                <a16:creationId xmlns:a16="http://schemas.microsoft.com/office/drawing/2014/main" id="{341961A6-F27D-2945-82B0-1CF67F795532}"/>
              </a:ext>
            </a:extLst>
          </p:cNvPr>
          <p:cNvSpPr>
            <a:spLocks noGrp="1"/>
          </p:cNvSpPr>
          <p:nvPr>
            <p:ph type="dt" sz="half" idx="10"/>
          </p:nvPr>
        </p:nvSpPr>
        <p:spPr/>
        <p:txBody>
          <a:bodyPr/>
          <a:lstStyle/>
          <a:p>
            <a:fld id="{8A0657E1-AD2C-E34F-B2C4-05BD8CA376DD}" type="datetimeFigureOut">
              <a:rPr lang="it-IT" smtClean="0"/>
              <a:t>02/03/2021</a:t>
            </a:fld>
            <a:endParaRPr lang="it-IT" dirty="0"/>
          </a:p>
        </p:txBody>
      </p:sp>
      <p:sp>
        <p:nvSpPr>
          <p:cNvPr id="5" name="Segnaposto piè di pagina 4">
            <a:extLst>
              <a:ext uri="{FF2B5EF4-FFF2-40B4-BE49-F238E27FC236}">
                <a16:creationId xmlns:a16="http://schemas.microsoft.com/office/drawing/2014/main" id="{DFEF77EA-A6AB-EA49-8FC4-67EAE20FB84B}"/>
              </a:ext>
            </a:extLst>
          </p:cNvPr>
          <p:cNvSpPr>
            <a:spLocks noGrp="1"/>
          </p:cNvSpPr>
          <p:nvPr>
            <p:ph type="ftr" sz="quarter" idx="11"/>
          </p:nvPr>
        </p:nvSpPr>
        <p:spPr/>
        <p:txBody>
          <a:bodyPr/>
          <a:lstStyle/>
          <a:p>
            <a:endParaRPr lang="it-IT" dirty="0"/>
          </a:p>
        </p:txBody>
      </p:sp>
      <p:sp>
        <p:nvSpPr>
          <p:cNvPr id="6" name="Segnaposto numero diapositiva 5">
            <a:extLst>
              <a:ext uri="{FF2B5EF4-FFF2-40B4-BE49-F238E27FC236}">
                <a16:creationId xmlns:a16="http://schemas.microsoft.com/office/drawing/2014/main" id="{BE30B2F9-FFB2-9D40-8425-68CA66950258}"/>
              </a:ext>
            </a:extLst>
          </p:cNvPr>
          <p:cNvSpPr>
            <a:spLocks noGrp="1"/>
          </p:cNvSpPr>
          <p:nvPr>
            <p:ph type="sldNum" sz="quarter" idx="12"/>
          </p:nvPr>
        </p:nvSpPr>
        <p:spPr/>
        <p:txBody>
          <a:bodyPr/>
          <a:lstStyle/>
          <a:p>
            <a:fld id="{CFBB4C16-B351-AC4F-944A-8884C036DBA9}" type="slidenum">
              <a:rPr lang="it-IT" smtClean="0"/>
              <a:t>‹N›</a:t>
            </a:fld>
            <a:endParaRPr lang="it-IT" dirty="0"/>
          </a:p>
        </p:txBody>
      </p:sp>
    </p:spTree>
    <p:extLst>
      <p:ext uri="{BB962C8B-B14F-4D97-AF65-F5344CB8AC3E}">
        <p14:creationId xmlns:p14="http://schemas.microsoft.com/office/powerpoint/2010/main" val="14840061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011308F-2098-544F-B76B-7F0FABC31DA7}"/>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41A986CB-D448-7746-A0F0-C506CE71D27D}"/>
              </a:ext>
            </a:extLst>
          </p:cNvPr>
          <p:cNvSpPr>
            <a:spLocks noGrp="1"/>
          </p:cNvSpPr>
          <p:nvPr>
            <p:ph sz="half" idx="1"/>
          </p:nvPr>
        </p:nvSpPr>
        <p:spPr>
          <a:xfrm>
            <a:off x="838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a:extLst>
              <a:ext uri="{FF2B5EF4-FFF2-40B4-BE49-F238E27FC236}">
                <a16:creationId xmlns:a16="http://schemas.microsoft.com/office/drawing/2014/main" id="{836E8E46-5A7E-334E-AE21-39C98135D8B5}"/>
              </a:ext>
            </a:extLst>
          </p:cNvPr>
          <p:cNvSpPr>
            <a:spLocks noGrp="1"/>
          </p:cNvSpPr>
          <p:nvPr>
            <p:ph sz="half" idx="2"/>
          </p:nvPr>
        </p:nvSpPr>
        <p:spPr>
          <a:xfrm>
            <a:off x="6172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a:extLst>
              <a:ext uri="{FF2B5EF4-FFF2-40B4-BE49-F238E27FC236}">
                <a16:creationId xmlns:a16="http://schemas.microsoft.com/office/drawing/2014/main" id="{5B0DB0C6-0CFF-6D4A-B078-E984144601E5}"/>
              </a:ext>
            </a:extLst>
          </p:cNvPr>
          <p:cNvSpPr>
            <a:spLocks noGrp="1"/>
          </p:cNvSpPr>
          <p:nvPr>
            <p:ph type="dt" sz="half" idx="10"/>
          </p:nvPr>
        </p:nvSpPr>
        <p:spPr/>
        <p:txBody>
          <a:bodyPr/>
          <a:lstStyle/>
          <a:p>
            <a:fld id="{8A0657E1-AD2C-E34F-B2C4-05BD8CA376DD}" type="datetimeFigureOut">
              <a:rPr lang="it-IT" smtClean="0"/>
              <a:t>02/03/2021</a:t>
            </a:fld>
            <a:endParaRPr lang="it-IT" dirty="0"/>
          </a:p>
        </p:txBody>
      </p:sp>
      <p:sp>
        <p:nvSpPr>
          <p:cNvPr id="6" name="Segnaposto piè di pagina 5">
            <a:extLst>
              <a:ext uri="{FF2B5EF4-FFF2-40B4-BE49-F238E27FC236}">
                <a16:creationId xmlns:a16="http://schemas.microsoft.com/office/drawing/2014/main" id="{C7DE8850-0B70-6647-8A5C-1EA96E3DE08B}"/>
              </a:ext>
            </a:extLst>
          </p:cNvPr>
          <p:cNvSpPr>
            <a:spLocks noGrp="1"/>
          </p:cNvSpPr>
          <p:nvPr>
            <p:ph type="ftr" sz="quarter" idx="11"/>
          </p:nvPr>
        </p:nvSpPr>
        <p:spPr/>
        <p:txBody>
          <a:bodyPr/>
          <a:lstStyle/>
          <a:p>
            <a:endParaRPr lang="it-IT" dirty="0"/>
          </a:p>
        </p:txBody>
      </p:sp>
      <p:sp>
        <p:nvSpPr>
          <p:cNvPr id="7" name="Segnaposto numero diapositiva 6">
            <a:extLst>
              <a:ext uri="{FF2B5EF4-FFF2-40B4-BE49-F238E27FC236}">
                <a16:creationId xmlns:a16="http://schemas.microsoft.com/office/drawing/2014/main" id="{D5A6DFDB-D036-8349-9E12-B57D9D296C4E}"/>
              </a:ext>
            </a:extLst>
          </p:cNvPr>
          <p:cNvSpPr>
            <a:spLocks noGrp="1"/>
          </p:cNvSpPr>
          <p:nvPr>
            <p:ph type="sldNum" sz="quarter" idx="12"/>
          </p:nvPr>
        </p:nvSpPr>
        <p:spPr/>
        <p:txBody>
          <a:bodyPr/>
          <a:lstStyle/>
          <a:p>
            <a:fld id="{CFBB4C16-B351-AC4F-944A-8884C036DBA9}" type="slidenum">
              <a:rPr lang="it-IT" smtClean="0"/>
              <a:t>‹N›</a:t>
            </a:fld>
            <a:endParaRPr lang="it-IT" dirty="0"/>
          </a:p>
        </p:txBody>
      </p:sp>
    </p:spTree>
    <p:extLst>
      <p:ext uri="{BB962C8B-B14F-4D97-AF65-F5344CB8AC3E}">
        <p14:creationId xmlns:p14="http://schemas.microsoft.com/office/powerpoint/2010/main" val="41600444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B319EB3-EF53-C14C-9E4D-3F4CB114DF66}"/>
              </a:ext>
            </a:extLst>
          </p:cNvPr>
          <p:cNvSpPr>
            <a:spLocks noGrp="1"/>
          </p:cNvSpPr>
          <p:nvPr>
            <p:ph type="title"/>
          </p:nvPr>
        </p:nvSpPr>
        <p:spPr>
          <a:xfrm>
            <a:off x="839788" y="365125"/>
            <a:ext cx="10515600" cy="1325563"/>
          </a:xfrm>
        </p:spPr>
        <p:txBody>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7723FC7A-4ED4-0B42-BA07-783EE80B2C7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Segnaposto contenuto 3">
            <a:extLst>
              <a:ext uri="{FF2B5EF4-FFF2-40B4-BE49-F238E27FC236}">
                <a16:creationId xmlns:a16="http://schemas.microsoft.com/office/drawing/2014/main" id="{58BC1B01-C9A0-4F40-9F90-B3D549E88148}"/>
              </a:ext>
            </a:extLst>
          </p:cNvPr>
          <p:cNvSpPr>
            <a:spLocks noGrp="1"/>
          </p:cNvSpPr>
          <p:nvPr>
            <p:ph sz="half" idx="2"/>
          </p:nvPr>
        </p:nvSpPr>
        <p:spPr>
          <a:xfrm>
            <a:off x="839788" y="2505075"/>
            <a:ext cx="5157787"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a:extLst>
              <a:ext uri="{FF2B5EF4-FFF2-40B4-BE49-F238E27FC236}">
                <a16:creationId xmlns:a16="http://schemas.microsoft.com/office/drawing/2014/main" id="{3010668B-2FE3-3D47-B8AF-67970DAA52F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Segnaposto contenuto 5">
            <a:extLst>
              <a:ext uri="{FF2B5EF4-FFF2-40B4-BE49-F238E27FC236}">
                <a16:creationId xmlns:a16="http://schemas.microsoft.com/office/drawing/2014/main" id="{8C58DD06-CCCD-6E43-9C55-F05930A61728}"/>
              </a:ext>
            </a:extLst>
          </p:cNvPr>
          <p:cNvSpPr>
            <a:spLocks noGrp="1"/>
          </p:cNvSpPr>
          <p:nvPr>
            <p:ph sz="quarter" idx="4"/>
          </p:nvPr>
        </p:nvSpPr>
        <p:spPr>
          <a:xfrm>
            <a:off x="6172200" y="2505075"/>
            <a:ext cx="5183188"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a:extLst>
              <a:ext uri="{FF2B5EF4-FFF2-40B4-BE49-F238E27FC236}">
                <a16:creationId xmlns:a16="http://schemas.microsoft.com/office/drawing/2014/main" id="{CD5E5FF5-7447-314E-AD2F-929F4A34A1D6}"/>
              </a:ext>
            </a:extLst>
          </p:cNvPr>
          <p:cNvSpPr>
            <a:spLocks noGrp="1"/>
          </p:cNvSpPr>
          <p:nvPr>
            <p:ph type="dt" sz="half" idx="10"/>
          </p:nvPr>
        </p:nvSpPr>
        <p:spPr/>
        <p:txBody>
          <a:bodyPr/>
          <a:lstStyle/>
          <a:p>
            <a:fld id="{8A0657E1-AD2C-E34F-B2C4-05BD8CA376DD}" type="datetimeFigureOut">
              <a:rPr lang="it-IT" smtClean="0"/>
              <a:t>02/03/2021</a:t>
            </a:fld>
            <a:endParaRPr lang="it-IT" dirty="0"/>
          </a:p>
        </p:txBody>
      </p:sp>
      <p:sp>
        <p:nvSpPr>
          <p:cNvPr id="8" name="Segnaposto piè di pagina 7">
            <a:extLst>
              <a:ext uri="{FF2B5EF4-FFF2-40B4-BE49-F238E27FC236}">
                <a16:creationId xmlns:a16="http://schemas.microsoft.com/office/drawing/2014/main" id="{4B1491ED-E204-B642-A174-3DFB406FA991}"/>
              </a:ext>
            </a:extLst>
          </p:cNvPr>
          <p:cNvSpPr>
            <a:spLocks noGrp="1"/>
          </p:cNvSpPr>
          <p:nvPr>
            <p:ph type="ftr" sz="quarter" idx="11"/>
          </p:nvPr>
        </p:nvSpPr>
        <p:spPr/>
        <p:txBody>
          <a:bodyPr/>
          <a:lstStyle/>
          <a:p>
            <a:endParaRPr lang="it-IT" dirty="0"/>
          </a:p>
        </p:txBody>
      </p:sp>
      <p:sp>
        <p:nvSpPr>
          <p:cNvPr id="9" name="Segnaposto numero diapositiva 8">
            <a:extLst>
              <a:ext uri="{FF2B5EF4-FFF2-40B4-BE49-F238E27FC236}">
                <a16:creationId xmlns:a16="http://schemas.microsoft.com/office/drawing/2014/main" id="{3FDF5AF2-3EF8-8849-B312-A7DAA5C1236E}"/>
              </a:ext>
            </a:extLst>
          </p:cNvPr>
          <p:cNvSpPr>
            <a:spLocks noGrp="1"/>
          </p:cNvSpPr>
          <p:nvPr>
            <p:ph type="sldNum" sz="quarter" idx="12"/>
          </p:nvPr>
        </p:nvSpPr>
        <p:spPr/>
        <p:txBody>
          <a:bodyPr/>
          <a:lstStyle/>
          <a:p>
            <a:fld id="{CFBB4C16-B351-AC4F-944A-8884C036DBA9}" type="slidenum">
              <a:rPr lang="it-IT" smtClean="0"/>
              <a:t>‹N›</a:t>
            </a:fld>
            <a:endParaRPr lang="it-IT" dirty="0"/>
          </a:p>
        </p:txBody>
      </p:sp>
    </p:spTree>
    <p:extLst>
      <p:ext uri="{BB962C8B-B14F-4D97-AF65-F5344CB8AC3E}">
        <p14:creationId xmlns:p14="http://schemas.microsoft.com/office/powerpoint/2010/main" val="41554303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BC86623-2041-704E-BCA9-D3A5FFA4E006}"/>
              </a:ext>
            </a:extLst>
          </p:cNvPr>
          <p:cNvSpPr>
            <a:spLocks noGrp="1"/>
          </p:cNvSpPr>
          <p:nvPr>
            <p:ph type="title"/>
          </p:nvPr>
        </p:nvSpPr>
        <p:spPr/>
        <p:txBody>
          <a:bodyPr/>
          <a:lstStyle/>
          <a:p>
            <a:r>
              <a:rPr lang="it-IT"/>
              <a:t>Fare clic per modificare lo stile del titolo dello schema</a:t>
            </a:r>
          </a:p>
        </p:txBody>
      </p:sp>
      <p:sp>
        <p:nvSpPr>
          <p:cNvPr id="3" name="Segnaposto data 2">
            <a:extLst>
              <a:ext uri="{FF2B5EF4-FFF2-40B4-BE49-F238E27FC236}">
                <a16:creationId xmlns:a16="http://schemas.microsoft.com/office/drawing/2014/main" id="{50E8D383-6A28-6C4C-A5B7-D9AEBCC473A5}"/>
              </a:ext>
            </a:extLst>
          </p:cNvPr>
          <p:cNvSpPr>
            <a:spLocks noGrp="1"/>
          </p:cNvSpPr>
          <p:nvPr>
            <p:ph type="dt" sz="half" idx="10"/>
          </p:nvPr>
        </p:nvSpPr>
        <p:spPr/>
        <p:txBody>
          <a:bodyPr/>
          <a:lstStyle/>
          <a:p>
            <a:fld id="{8A0657E1-AD2C-E34F-B2C4-05BD8CA376DD}" type="datetimeFigureOut">
              <a:rPr lang="it-IT" smtClean="0"/>
              <a:t>02/03/2021</a:t>
            </a:fld>
            <a:endParaRPr lang="it-IT" dirty="0"/>
          </a:p>
        </p:txBody>
      </p:sp>
      <p:sp>
        <p:nvSpPr>
          <p:cNvPr id="4" name="Segnaposto piè di pagina 3">
            <a:extLst>
              <a:ext uri="{FF2B5EF4-FFF2-40B4-BE49-F238E27FC236}">
                <a16:creationId xmlns:a16="http://schemas.microsoft.com/office/drawing/2014/main" id="{EE643EB4-B2B4-D64C-A412-DD66F8018F3E}"/>
              </a:ext>
            </a:extLst>
          </p:cNvPr>
          <p:cNvSpPr>
            <a:spLocks noGrp="1"/>
          </p:cNvSpPr>
          <p:nvPr>
            <p:ph type="ftr" sz="quarter" idx="11"/>
          </p:nvPr>
        </p:nvSpPr>
        <p:spPr/>
        <p:txBody>
          <a:bodyPr/>
          <a:lstStyle/>
          <a:p>
            <a:endParaRPr lang="it-IT" dirty="0"/>
          </a:p>
        </p:txBody>
      </p:sp>
      <p:sp>
        <p:nvSpPr>
          <p:cNvPr id="5" name="Segnaposto numero diapositiva 4">
            <a:extLst>
              <a:ext uri="{FF2B5EF4-FFF2-40B4-BE49-F238E27FC236}">
                <a16:creationId xmlns:a16="http://schemas.microsoft.com/office/drawing/2014/main" id="{BEE13A95-3613-014C-B0EC-CA3BEEF07DBB}"/>
              </a:ext>
            </a:extLst>
          </p:cNvPr>
          <p:cNvSpPr>
            <a:spLocks noGrp="1"/>
          </p:cNvSpPr>
          <p:nvPr>
            <p:ph type="sldNum" sz="quarter" idx="12"/>
          </p:nvPr>
        </p:nvSpPr>
        <p:spPr/>
        <p:txBody>
          <a:bodyPr/>
          <a:lstStyle/>
          <a:p>
            <a:fld id="{CFBB4C16-B351-AC4F-944A-8884C036DBA9}" type="slidenum">
              <a:rPr lang="it-IT" smtClean="0"/>
              <a:t>‹N›</a:t>
            </a:fld>
            <a:endParaRPr lang="it-IT" dirty="0"/>
          </a:p>
        </p:txBody>
      </p:sp>
    </p:spTree>
    <p:extLst>
      <p:ext uri="{BB962C8B-B14F-4D97-AF65-F5344CB8AC3E}">
        <p14:creationId xmlns:p14="http://schemas.microsoft.com/office/powerpoint/2010/main" val="38883196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B1DB0B1A-8120-6D45-8F87-B1742F377BB4}"/>
              </a:ext>
            </a:extLst>
          </p:cNvPr>
          <p:cNvSpPr>
            <a:spLocks noGrp="1"/>
          </p:cNvSpPr>
          <p:nvPr>
            <p:ph type="dt" sz="half" idx="10"/>
          </p:nvPr>
        </p:nvSpPr>
        <p:spPr/>
        <p:txBody>
          <a:bodyPr/>
          <a:lstStyle/>
          <a:p>
            <a:fld id="{8A0657E1-AD2C-E34F-B2C4-05BD8CA376DD}" type="datetimeFigureOut">
              <a:rPr lang="it-IT" smtClean="0"/>
              <a:t>02/03/2021</a:t>
            </a:fld>
            <a:endParaRPr lang="it-IT" dirty="0"/>
          </a:p>
        </p:txBody>
      </p:sp>
      <p:sp>
        <p:nvSpPr>
          <p:cNvPr id="3" name="Segnaposto piè di pagina 2">
            <a:extLst>
              <a:ext uri="{FF2B5EF4-FFF2-40B4-BE49-F238E27FC236}">
                <a16:creationId xmlns:a16="http://schemas.microsoft.com/office/drawing/2014/main" id="{2351036A-B6BB-F14D-B1BE-BDECBB31959C}"/>
              </a:ext>
            </a:extLst>
          </p:cNvPr>
          <p:cNvSpPr>
            <a:spLocks noGrp="1"/>
          </p:cNvSpPr>
          <p:nvPr>
            <p:ph type="ftr" sz="quarter" idx="11"/>
          </p:nvPr>
        </p:nvSpPr>
        <p:spPr/>
        <p:txBody>
          <a:bodyPr/>
          <a:lstStyle/>
          <a:p>
            <a:endParaRPr lang="it-IT" dirty="0"/>
          </a:p>
        </p:txBody>
      </p:sp>
      <p:sp>
        <p:nvSpPr>
          <p:cNvPr id="4" name="Segnaposto numero diapositiva 3">
            <a:extLst>
              <a:ext uri="{FF2B5EF4-FFF2-40B4-BE49-F238E27FC236}">
                <a16:creationId xmlns:a16="http://schemas.microsoft.com/office/drawing/2014/main" id="{83BF63BB-DAF9-7044-A138-70299A0EAABF}"/>
              </a:ext>
            </a:extLst>
          </p:cNvPr>
          <p:cNvSpPr>
            <a:spLocks noGrp="1"/>
          </p:cNvSpPr>
          <p:nvPr>
            <p:ph type="sldNum" sz="quarter" idx="12"/>
          </p:nvPr>
        </p:nvSpPr>
        <p:spPr/>
        <p:txBody>
          <a:bodyPr/>
          <a:lstStyle/>
          <a:p>
            <a:fld id="{CFBB4C16-B351-AC4F-944A-8884C036DBA9}" type="slidenum">
              <a:rPr lang="it-IT" smtClean="0"/>
              <a:t>‹N›</a:t>
            </a:fld>
            <a:endParaRPr lang="it-IT" dirty="0"/>
          </a:p>
        </p:txBody>
      </p:sp>
    </p:spTree>
    <p:extLst>
      <p:ext uri="{BB962C8B-B14F-4D97-AF65-F5344CB8AC3E}">
        <p14:creationId xmlns:p14="http://schemas.microsoft.com/office/powerpoint/2010/main" val="39835286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E871782-2356-DB4A-93BD-AB44732653B1}"/>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42813AEE-6429-D24F-BF66-FD56C701350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a:extLst>
              <a:ext uri="{FF2B5EF4-FFF2-40B4-BE49-F238E27FC236}">
                <a16:creationId xmlns:a16="http://schemas.microsoft.com/office/drawing/2014/main" id="{26A63762-B857-B24E-8F1C-E00DF3F49F2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6F8CBC4A-29B9-064F-85B1-16D92FB01484}"/>
              </a:ext>
            </a:extLst>
          </p:cNvPr>
          <p:cNvSpPr>
            <a:spLocks noGrp="1"/>
          </p:cNvSpPr>
          <p:nvPr>
            <p:ph type="dt" sz="half" idx="10"/>
          </p:nvPr>
        </p:nvSpPr>
        <p:spPr/>
        <p:txBody>
          <a:bodyPr/>
          <a:lstStyle/>
          <a:p>
            <a:fld id="{8A0657E1-AD2C-E34F-B2C4-05BD8CA376DD}" type="datetimeFigureOut">
              <a:rPr lang="it-IT" smtClean="0"/>
              <a:t>02/03/2021</a:t>
            </a:fld>
            <a:endParaRPr lang="it-IT" dirty="0"/>
          </a:p>
        </p:txBody>
      </p:sp>
      <p:sp>
        <p:nvSpPr>
          <p:cNvPr id="6" name="Segnaposto piè di pagina 5">
            <a:extLst>
              <a:ext uri="{FF2B5EF4-FFF2-40B4-BE49-F238E27FC236}">
                <a16:creationId xmlns:a16="http://schemas.microsoft.com/office/drawing/2014/main" id="{CB85329B-8820-8E4F-BA9C-A1D86E5A0A01}"/>
              </a:ext>
            </a:extLst>
          </p:cNvPr>
          <p:cNvSpPr>
            <a:spLocks noGrp="1"/>
          </p:cNvSpPr>
          <p:nvPr>
            <p:ph type="ftr" sz="quarter" idx="11"/>
          </p:nvPr>
        </p:nvSpPr>
        <p:spPr/>
        <p:txBody>
          <a:bodyPr/>
          <a:lstStyle/>
          <a:p>
            <a:endParaRPr lang="it-IT" dirty="0"/>
          </a:p>
        </p:txBody>
      </p:sp>
      <p:sp>
        <p:nvSpPr>
          <p:cNvPr id="7" name="Segnaposto numero diapositiva 6">
            <a:extLst>
              <a:ext uri="{FF2B5EF4-FFF2-40B4-BE49-F238E27FC236}">
                <a16:creationId xmlns:a16="http://schemas.microsoft.com/office/drawing/2014/main" id="{01CBE65A-2F1B-FB46-9984-B7180EBF3DE1}"/>
              </a:ext>
            </a:extLst>
          </p:cNvPr>
          <p:cNvSpPr>
            <a:spLocks noGrp="1"/>
          </p:cNvSpPr>
          <p:nvPr>
            <p:ph type="sldNum" sz="quarter" idx="12"/>
          </p:nvPr>
        </p:nvSpPr>
        <p:spPr/>
        <p:txBody>
          <a:bodyPr/>
          <a:lstStyle/>
          <a:p>
            <a:fld id="{CFBB4C16-B351-AC4F-944A-8884C036DBA9}" type="slidenum">
              <a:rPr lang="it-IT" smtClean="0"/>
              <a:t>‹N›</a:t>
            </a:fld>
            <a:endParaRPr lang="it-IT" dirty="0"/>
          </a:p>
        </p:txBody>
      </p:sp>
    </p:spTree>
    <p:extLst>
      <p:ext uri="{BB962C8B-B14F-4D97-AF65-F5344CB8AC3E}">
        <p14:creationId xmlns:p14="http://schemas.microsoft.com/office/powerpoint/2010/main" val="31779695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F604FFB-15CB-9348-96C3-355C5CC23C3A}"/>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immagine 2">
            <a:extLst>
              <a:ext uri="{FF2B5EF4-FFF2-40B4-BE49-F238E27FC236}">
                <a16:creationId xmlns:a16="http://schemas.microsoft.com/office/drawing/2014/main" id="{BF15EA04-67A9-D14B-A2C8-BF9E81407DF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t-IT" dirty="0"/>
          </a:p>
        </p:txBody>
      </p:sp>
      <p:sp>
        <p:nvSpPr>
          <p:cNvPr id="4" name="Segnaposto testo 3">
            <a:extLst>
              <a:ext uri="{FF2B5EF4-FFF2-40B4-BE49-F238E27FC236}">
                <a16:creationId xmlns:a16="http://schemas.microsoft.com/office/drawing/2014/main" id="{1BA9CBEB-0D5E-5448-AE5D-BD908B95306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0BA1B768-EF91-5C43-9687-CBF88CB35DA9}"/>
              </a:ext>
            </a:extLst>
          </p:cNvPr>
          <p:cNvSpPr>
            <a:spLocks noGrp="1"/>
          </p:cNvSpPr>
          <p:nvPr>
            <p:ph type="dt" sz="half" idx="10"/>
          </p:nvPr>
        </p:nvSpPr>
        <p:spPr/>
        <p:txBody>
          <a:bodyPr/>
          <a:lstStyle/>
          <a:p>
            <a:fld id="{8A0657E1-AD2C-E34F-B2C4-05BD8CA376DD}" type="datetimeFigureOut">
              <a:rPr lang="it-IT" smtClean="0"/>
              <a:t>02/03/2021</a:t>
            </a:fld>
            <a:endParaRPr lang="it-IT" dirty="0"/>
          </a:p>
        </p:txBody>
      </p:sp>
      <p:sp>
        <p:nvSpPr>
          <p:cNvPr id="6" name="Segnaposto piè di pagina 5">
            <a:extLst>
              <a:ext uri="{FF2B5EF4-FFF2-40B4-BE49-F238E27FC236}">
                <a16:creationId xmlns:a16="http://schemas.microsoft.com/office/drawing/2014/main" id="{CC2C72B0-30A4-6B46-9F19-A5F45B5121B5}"/>
              </a:ext>
            </a:extLst>
          </p:cNvPr>
          <p:cNvSpPr>
            <a:spLocks noGrp="1"/>
          </p:cNvSpPr>
          <p:nvPr>
            <p:ph type="ftr" sz="quarter" idx="11"/>
          </p:nvPr>
        </p:nvSpPr>
        <p:spPr/>
        <p:txBody>
          <a:bodyPr/>
          <a:lstStyle/>
          <a:p>
            <a:endParaRPr lang="it-IT" dirty="0"/>
          </a:p>
        </p:txBody>
      </p:sp>
      <p:sp>
        <p:nvSpPr>
          <p:cNvPr id="7" name="Segnaposto numero diapositiva 6">
            <a:extLst>
              <a:ext uri="{FF2B5EF4-FFF2-40B4-BE49-F238E27FC236}">
                <a16:creationId xmlns:a16="http://schemas.microsoft.com/office/drawing/2014/main" id="{AE3AF076-F3F1-4E4F-8D73-D14203C54076}"/>
              </a:ext>
            </a:extLst>
          </p:cNvPr>
          <p:cNvSpPr>
            <a:spLocks noGrp="1"/>
          </p:cNvSpPr>
          <p:nvPr>
            <p:ph type="sldNum" sz="quarter" idx="12"/>
          </p:nvPr>
        </p:nvSpPr>
        <p:spPr/>
        <p:txBody>
          <a:bodyPr/>
          <a:lstStyle/>
          <a:p>
            <a:fld id="{CFBB4C16-B351-AC4F-944A-8884C036DBA9}" type="slidenum">
              <a:rPr lang="it-IT" smtClean="0"/>
              <a:t>‹N›</a:t>
            </a:fld>
            <a:endParaRPr lang="it-IT" dirty="0"/>
          </a:p>
        </p:txBody>
      </p:sp>
    </p:spTree>
    <p:extLst>
      <p:ext uri="{BB962C8B-B14F-4D97-AF65-F5344CB8AC3E}">
        <p14:creationId xmlns:p14="http://schemas.microsoft.com/office/powerpoint/2010/main" val="26312323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EA50F2D4-25A1-DB4E-8B0C-18B457B0C6D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5BE882CA-C2B6-324D-853F-7ACD16B44AA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0FB7FCB5-4D16-2649-A90E-4666F97108E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A0657E1-AD2C-E34F-B2C4-05BD8CA376DD}" type="datetimeFigureOut">
              <a:rPr lang="it-IT" smtClean="0"/>
              <a:t>02/03/2021</a:t>
            </a:fld>
            <a:endParaRPr lang="it-IT" dirty="0"/>
          </a:p>
        </p:txBody>
      </p:sp>
      <p:sp>
        <p:nvSpPr>
          <p:cNvPr id="5" name="Segnaposto piè di pagina 4">
            <a:extLst>
              <a:ext uri="{FF2B5EF4-FFF2-40B4-BE49-F238E27FC236}">
                <a16:creationId xmlns:a16="http://schemas.microsoft.com/office/drawing/2014/main" id="{8CA19BC8-FF7C-C242-919E-AE9BC507F5F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t-IT" dirty="0"/>
          </a:p>
        </p:txBody>
      </p:sp>
      <p:sp>
        <p:nvSpPr>
          <p:cNvPr id="6" name="Segnaposto numero diapositiva 5">
            <a:extLst>
              <a:ext uri="{FF2B5EF4-FFF2-40B4-BE49-F238E27FC236}">
                <a16:creationId xmlns:a16="http://schemas.microsoft.com/office/drawing/2014/main" id="{1669E499-4435-4A4E-A365-6A571BDCF40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FBB4C16-B351-AC4F-944A-8884C036DBA9}" type="slidenum">
              <a:rPr lang="it-IT" smtClean="0"/>
              <a:t>‹N›</a:t>
            </a:fld>
            <a:endParaRPr lang="it-IT" dirty="0"/>
          </a:p>
        </p:txBody>
      </p:sp>
    </p:spTree>
    <p:extLst>
      <p:ext uri="{BB962C8B-B14F-4D97-AF65-F5344CB8AC3E}">
        <p14:creationId xmlns:p14="http://schemas.microsoft.com/office/powerpoint/2010/main" val="368920777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ottobreludovico/VAProject/blob/main/docs/GlobalTerrorism.pdf" TargetMode="External"/><Relationship Id="rId2" Type="http://schemas.openxmlformats.org/officeDocument/2006/relationships/hyperlink" Target="https://ottobreludovico.github.io/VAProject/"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65000"/>
            <a:lum/>
          </a:blip>
          <a:srcRect/>
          <a:stretch>
            <a:fillRect l="-5000" r="-5000"/>
          </a:stretch>
        </a:blip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27EB6BD-7682-4D44-BAD2-94979746CBF5}"/>
              </a:ext>
            </a:extLst>
          </p:cNvPr>
          <p:cNvSpPr>
            <a:spLocks noGrp="1"/>
          </p:cNvSpPr>
          <p:nvPr>
            <p:ph type="ctrTitle"/>
          </p:nvPr>
        </p:nvSpPr>
        <p:spPr/>
        <p:txBody>
          <a:bodyPr/>
          <a:lstStyle/>
          <a:p>
            <a:r>
              <a:rPr lang="it-IT" b="1" dirty="0"/>
              <a:t>Global Terrorist Attacks</a:t>
            </a:r>
          </a:p>
        </p:txBody>
      </p:sp>
      <p:sp>
        <p:nvSpPr>
          <p:cNvPr id="3" name="Sottotitolo 2">
            <a:extLst>
              <a:ext uri="{FF2B5EF4-FFF2-40B4-BE49-F238E27FC236}">
                <a16:creationId xmlns:a16="http://schemas.microsoft.com/office/drawing/2014/main" id="{D4AC89BA-D643-A549-9981-45755FB238EB}"/>
              </a:ext>
            </a:extLst>
          </p:cNvPr>
          <p:cNvSpPr>
            <a:spLocks noGrp="1"/>
          </p:cNvSpPr>
          <p:nvPr>
            <p:ph type="subTitle" idx="1"/>
          </p:nvPr>
        </p:nvSpPr>
        <p:spPr>
          <a:xfrm>
            <a:off x="1524000" y="4411362"/>
            <a:ext cx="9144000" cy="846438"/>
          </a:xfrm>
        </p:spPr>
        <p:txBody>
          <a:bodyPr/>
          <a:lstStyle/>
          <a:p>
            <a:r>
              <a:rPr lang="it-IT" dirty="0"/>
              <a:t>Analyze and explore terroristic attacks occurences, frequencies and relationship through a visual analytics system.</a:t>
            </a:r>
          </a:p>
        </p:txBody>
      </p:sp>
      <p:sp>
        <p:nvSpPr>
          <p:cNvPr id="4" name="Rettangolo 3">
            <a:extLst>
              <a:ext uri="{FF2B5EF4-FFF2-40B4-BE49-F238E27FC236}">
                <a16:creationId xmlns:a16="http://schemas.microsoft.com/office/drawing/2014/main" id="{3D6A9CBD-C770-7A44-8E3A-8B396CF3A24D}"/>
              </a:ext>
            </a:extLst>
          </p:cNvPr>
          <p:cNvSpPr/>
          <p:nvPr/>
        </p:nvSpPr>
        <p:spPr>
          <a:xfrm>
            <a:off x="3398108" y="6159199"/>
            <a:ext cx="5745892" cy="369332"/>
          </a:xfrm>
          <a:prstGeom prst="rect">
            <a:avLst/>
          </a:prstGeom>
        </p:spPr>
        <p:txBody>
          <a:bodyPr wrap="square">
            <a:spAutoFit/>
          </a:bodyPr>
          <a:lstStyle/>
          <a:p>
            <a:r>
              <a:rPr lang="it-IT" dirty="0"/>
              <a:t>Ludovico Ottobre 1712005, Gianmarco Evangelista 1711818</a:t>
            </a:r>
          </a:p>
        </p:txBody>
      </p:sp>
      <p:sp>
        <p:nvSpPr>
          <p:cNvPr id="5" name="CasellaDiTesto 4">
            <a:extLst>
              <a:ext uri="{FF2B5EF4-FFF2-40B4-BE49-F238E27FC236}">
                <a16:creationId xmlns:a16="http://schemas.microsoft.com/office/drawing/2014/main" id="{3D59E6E4-BC0E-234D-9A86-D27BB852B301}"/>
              </a:ext>
            </a:extLst>
          </p:cNvPr>
          <p:cNvSpPr txBox="1"/>
          <p:nvPr/>
        </p:nvSpPr>
        <p:spPr>
          <a:xfrm>
            <a:off x="3672590" y="1528997"/>
            <a:ext cx="184731" cy="369332"/>
          </a:xfrm>
          <a:prstGeom prst="rect">
            <a:avLst/>
          </a:prstGeom>
          <a:noFill/>
        </p:spPr>
        <p:txBody>
          <a:bodyPr wrap="none" rtlCol="0">
            <a:spAutoFit/>
          </a:bodyPr>
          <a:lstStyle/>
          <a:p>
            <a:endParaRPr lang="en-GB" dirty="0"/>
          </a:p>
        </p:txBody>
      </p:sp>
    </p:spTree>
    <p:extLst>
      <p:ext uri="{BB962C8B-B14F-4D97-AF65-F5344CB8AC3E}">
        <p14:creationId xmlns:p14="http://schemas.microsoft.com/office/powerpoint/2010/main" val="39999133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48CA7D8-C86A-9F4C-9A75-980370233C07}"/>
              </a:ext>
            </a:extLst>
          </p:cNvPr>
          <p:cNvSpPr>
            <a:spLocks noGrp="1"/>
          </p:cNvSpPr>
          <p:nvPr>
            <p:ph type="title"/>
          </p:nvPr>
        </p:nvSpPr>
        <p:spPr>
          <a:xfrm>
            <a:off x="838200" y="18256"/>
            <a:ext cx="10515600" cy="1325563"/>
          </a:xfrm>
        </p:spPr>
        <p:txBody>
          <a:bodyPr/>
          <a:lstStyle/>
          <a:p>
            <a:r>
              <a:rPr lang="it-IT" b="1" dirty="0">
                <a:solidFill>
                  <a:schemeClr val="tx1">
                    <a:lumMod val="85000"/>
                    <a:lumOff val="15000"/>
                  </a:schemeClr>
                </a:solidFill>
              </a:rPr>
              <a:t>Visualization: Graphs</a:t>
            </a:r>
          </a:p>
        </p:txBody>
      </p:sp>
      <p:sp>
        <p:nvSpPr>
          <p:cNvPr id="4" name="Rettangolo 3">
            <a:extLst>
              <a:ext uri="{FF2B5EF4-FFF2-40B4-BE49-F238E27FC236}">
                <a16:creationId xmlns:a16="http://schemas.microsoft.com/office/drawing/2014/main" id="{5E7A3BA6-5351-CB46-A9DF-C2358186861D}"/>
              </a:ext>
            </a:extLst>
          </p:cNvPr>
          <p:cNvSpPr/>
          <p:nvPr/>
        </p:nvSpPr>
        <p:spPr>
          <a:xfrm>
            <a:off x="0" y="6176962"/>
            <a:ext cx="12192000" cy="681037"/>
          </a:xfrm>
          <a:prstGeom prst="rect">
            <a:avLst/>
          </a:prstGeom>
          <a:solidFill>
            <a:schemeClr val="tx1">
              <a:lumMod val="75000"/>
              <a:lumOff val="25000"/>
            </a:schemeClr>
          </a:solidFill>
          <a:ln w="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02/03/21	Visual Analytics, Sapienza					Ludovico Ottobre, Gianmarco Evangelista</a:t>
            </a:r>
          </a:p>
        </p:txBody>
      </p:sp>
      <p:sp>
        <p:nvSpPr>
          <p:cNvPr id="6" name="Segnaposto contenuto 5">
            <a:extLst>
              <a:ext uri="{FF2B5EF4-FFF2-40B4-BE49-F238E27FC236}">
                <a16:creationId xmlns:a16="http://schemas.microsoft.com/office/drawing/2014/main" id="{12054888-942F-CD45-8ADB-F1F674AF535B}"/>
              </a:ext>
            </a:extLst>
          </p:cNvPr>
          <p:cNvSpPr>
            <a:spLocks noGrp="1"/>
          </p:cNvSpPr>
          <p:nvPr>
            <p:ph idx="1"/>
          </p:nvPr>
        </p:nvSpPr>
        <p:spPr>
          <a:xfrm>
            <a:off x="838200" y="1343819"/>
            <a:ext cx="5562600" cy="4592240"/>
          </a:xfrm>
        </p:spPr>
        <p:txBody>
          <a:bodyPr>
            <a:normAutofit fontScale="92500"/>
          </a:bodyPr>
          <a:lstStyle/>
          <a:p>
            <a:r>
              <a:rPr lang="en-GB" b="1" dirty="0"/>
              <a:t>Line</a:t>
            </a:r>
            <a:r>
              <a:rPr lang="en-GB" dirty="0"/>
              <a:t> </a:t>
            </a:r>
            <a:r>
              <a:rPr lang="en-GB" b="1" dirty="0"/>
              <a:t>chart</a:t>
            </a:r>
            <a:r>
              <a:rPr lang="en-GB" dirty="0"/>
              <a:t>, </a:t>
            </a:r>
            <a:r>
              <a:rPr lang="en-GB" b="1" dirty="0"/>
              <a:t>bar</a:t>
            </a:r>
            <a:r>
              <a:rPr lang="en-GB" dirty="0"/>
              <a:t> </a:t>
            </a:r>
            <a:r>
              <a:rPr lang="en-GB" b="1" dirty="0"/>
              <a:t>chart</a:t>
            </a:r>
            <a:r>
              <a:rPr lang="en-GB" dirty="0"/>
              <a:t> and </a:t>
            </a:r>
            <a:r>
              <a:rPr lang="en-GB" b="1" dirty="0"/>
              <a:t>box</a:t>
            </a:r>
            <a:r>
              <a:rPr lang="en-GB" dirty="0"/>
              <a:t> </a:t>
            </a:r>
            <a:r>
              <a:rPr lang="en-GB" b="1" dirty="0"/>
              <a:t>plot</a:t>
            </a:r>
            <a:r>
              <a:rPr lang="en-GB" dirty="0"/>
              <a:t> are available in order to make a focus on a global/country trend about attacks and kills and about groups.</a:t>
            </a:r>
          </a:p>
          <a:p>
            <a:r>
              <a:rPr lang="en-GB" dirty="0"/>
              <a:t>Kills and attacks trend are computed over a period of </a:t>
            </a:r>
            <a:r>
              <a:rPr lang="en-GB" b="1" dirty="0"/>
              <a:t>47</a:t>
            </a:r>
            <a:r>
              <a:rPr lang="en-GB" dirty="0"/>
              <a:t> </a:t>
            </a:r>
            <a:r>
              <a:rPr lang="en-GB" b="1" dirty="0"/>
              <a:t>years</a:t>
            </a:r>
            <a:r>
              <a:rPr lang="en-GB" dirty="0"/>
              <a:t>.</a:t>
            </a:r>
          </a:p>
          <a:p>
            <a:r>
              <a:rPr lang="en-GB" dirty="0"/>
              <a:t>Box plot is used to analyze the </a:t>
            </a:r>
            <a:r>
              <a:rPr lang="en-GB" b="1" dirty="0"/>
              <a:t>kills</a:t>
            </a:r>
            <a:r>
              <a:rPr lang="en-GB" dirty="0"/>
              <a:t> </a:t>
            </a:r>
            <a:r>
              <a:rPr lang="en-GB" b="1" dirty="0"/>
              <a:t>distribution</a:t>
            </a:r>
            <a:r>
              <a:rPr lang="en-GB" dirty="0"/>
              <a:t> in the selected place.</a:t>
            </a:r>
          </a:p>
          <a:p>
            <a:r>
              <a:rPr lang="it-IT" dirty="0"/>
              <a:t>The colors </a:t>
            </a:r>
            <a:r>
              <a:rPr lang="it-IT" dirty="0" err="1"/>
              <a:t>chosen</a:t>
            </a:r>
            <a:r>
              <a:rPr lang="it-IT" dirty="0"/>
              <a:t> </a:t>
            </a:r>
            <a:r>
              <a:rPr lang="it-IT" dirty="0" err="1"/>
              <a:t>follow</a:t>
            </a:r>
            <a:r>
              <a:rPr lang="it-IT" dirty="0"/>
              <a:t> the trend of the line, in </a:t>
            </a:r>
            <a:r>
              <a:rPr lang="it-IT" dirty="0" err="1"/>
              <a:t>fact</a:t>
            </a:r>
            <a:r>
              <a:rPr lang="it-IT" dirty="0"/>
              <a:t> </a:t>
            </a:r>
            <a:r>
              <a:rPr lang="it-IT" b="1" dirty="0" err="1"/>
              <a:t>warmer</a:t>
            </a:r>
            <a:r>
              <a:rPr lang="it-IT" dirty="0"/>
              <a:t> </a:t>
            </a:r>
            <a:r>
              <a:rPr lang="it-IT" b="1" dirty="0"/>
              <a:t>colors</a:t>
            </a:r>
            <a:r>
              <a:rPr lang="it-IT" dirty="0"/>
              <a:t> </a:t>
            </a:r>
            <a:r>
              <a:rPr lang="it-IT" dirty="0" err="1"/>
              <a:t>have</a:t>
            </a:r>
            <a:r>
              <a:rPr lang="it-IT" dirty="0"/>
              <a:t> </a:t>
            </a:r>
            <a:r>
              <a:rPr lang="it-IT" dirty="0" err="1"/>
              <a:t>been</a:t>
            </a:r>
            <a:r>
              <a:rPr lang="it-IT" dirty="0"/>
              <a:t> </a:t>
            </a:r>
            <a:r>
              <a:rPr lang="it-IT" dirty="0" err="1"/>
              <a:t>chosen</a:t>
            </a:r>
            <a:r>
              <a:rPr lang="it-IT" dirty="0"/>
              <a:t> to </a:t>
            </a:r>
            <a:r>
              <a:rPr lang="it-IT" dirty="0" err="1"/>
              <a:t>identify</a:t>
            </a:r>
            <a:r>
              <a:rPr lang="it-IT" dirty="0"/>
              <a:t> the </a:t>
            </a:r>
            <a:r>
              <a:rPr lang="it-IT" b="1" dirty="0" err="1"/>
              <a:t>peaks</a:t>
            </a:r>
            <a:r>
              <a:rPr lang="it-IT" dirty="0"/>
              <a:t>. </a:t>
            </a:r>
          </a:p>
          <a:p>
            <a:endParaRPr lang="en-GB" dirty="0"/>
          </a:p>
        </p:txBody>
      </p:sp>
      <p:pic>
        <p:nvPicPr>
          <p:cNvPr id="3" name="Immagine 2">
            <a:extLst>
              <a:ext uri="{FF2B5EF4-FFF2-40B4-BE49-F238E27FC236}">
                <a16:creationId xmlns:a16="http://schemas.microsoft.com/office/drawing/2014/main" id="{E3E54565-B76B-4744-9D67-94FC6AFB1D3D}"/>
              </a:ext>
            </a:extLst>
          </p:cNvPr>
          <p:cNvPicPr>
            <a:picLocks noChangeAspect="1"/>
          </p:cNvPicPr>
          <p:nvPr/>
        </p:nvPicPr>
        <p:blipFill>
          <a:blip r:embed="rId2"/>
          <a:stretch>
            <a:fillRect/>
          </a:stretch>
        </p:blipFill>
        <p:spPr>
          <a:xfrm>
            <a:off x="6629857" y="1453525"/>
            <a:ext cx="4985229" cy="3950949"/>
          </a:xfrm>
          <a:prstGeom prst="rect">
            <a:avLst/>
          </a:prstGeom>
        </p:spPr>
      </p:pic>
    </p:spTree>
    <p:extLst>
      <p:ext uri="{BB962C8B-B14F-4D97-AF65-F5344CB8AC3E}">
        <p14:creationId xmlns:p14="http://schemas.microsoft.com/office/powerpoint/2010/main" val="7343762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48CA7D8-C86A-9F4C-9A75-980370233C07}"/>
              </a:ext>
            </a:extLst>
          </p:cNvPr>
          <p:cNvSpPr>
            <a:spLocks noGrp="1"/>
          </p:cNvSpPr>
          <p:nvPr>
            <p:ph type="title"/>
          </p:nvPr>
        </p:nvSpPr>
        <p:spPr>
          <a:xfrm>
            <a:off x="838200" y="18256"/>
            <a:ext cx="10515600" cy="1325563"/>
          </a:xfrm>
        </p:spPr>
        <p:txBody>
          <a:bodyPr/>
          <a:lstStyle/>
          <a:p>
            <a:r>
              <a:rPr lang="it-IT" b="1" dirty="0">
                <a:solidFill>
                  <a:schemeClr val="tx1">
                    <a:lumMod val="85000"/>
                    <a:lumOff val="15000"/>
                  </a:schemeClr>
                </a:solidFill>
              </a:rPr>
              <a:t>Visualization: Scatter plot</a:t>
            </a:r>
          </a:p>
        </p:txBody>
      </p:sp>
      <p:sp>
        <p:nvSpPr>
          <p:cNvPr id="4" name="Rettangolo 3">
            <a:extLst>
              <a:ext uri="{FF2B5EF4-FFF2-40B4-BE49-F238E27FC236}">
                <a16:creationId xmlns:a16="http://schemas.microsoft.com/office/drawing/2014/main" id="{5E7A3BA6-5351-CB46-A9DF-C2358186861D}"/>
              </a:ext>
            </a:extLst>
          </p:cNvPr>
          <p:cNvSpPr/>
          <p:nvPr/>
        </p:nvSpPr>
        <p:spPr>
          <a:xfrm>
            <a:off x="0" y="6176962"/>
            <a:ext cx="12192000" cy="681037"/>
          </a:xfrm>
          <a:prstGeom prst="rect">
            <a:avLst/>
          </a:prstGeom>
          <a:solidFill>
            <a:schemeClr val="tx1">
              <a:lumMod val="75000"/>
              <a:lumOff val="25000"/>
            </a:schemeClr>
          </a:solidFill>
          <a:ln w="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02/03/21	Visual Analytics, Sapienza					Ludovico Ottobre, Gianmarco Evangelista</a:t>
            </a:r>
          </a:p>
        </p:txBody>
      </p:sp>
      <p:sp>
        <p:nvSpPr>
          <p:cNvPr id="6" name="Segnaposto contenuto 5">
            <a:extLst>
              <a:ext uri="{FF2B5EF4-FFF2-40B4-BE49-F238E27FC236}">
                <a16:creationId xmlns:a16="http://schemas.microsoft.com/office/drawing/2014/main" id="{12054888-942F-CD45-8ADB-F1F674AF535B}"/>
              </a:ext>
            </a:extLst>
          </p:cNvPr>
          <p:cNvSpPr>
            <a:spLocks noGrp="1"/>
          </p:cNvSpPr>
          <p:nvPr>
            <p:ph idx="1"/>
          </p:nvPr>
        </p:nvSpPr>
        <p:spPr>
          <a:xfrm>
            <a:off x="838201" y="1584721"/>
            <a:ext cx="5576248" cy="4351338"/>
          </a:xfrm>
        </p:spPr>
        <p:txBody>
          <a:bodyPr>
            <a:normAutofit fontScale="92500" lnSpcReduction="20000"/>
          </a:bodyPr>
          <a:lstStyle/>
          <a:p>
            <a:r>
              <a:rPr lang="en-US" dirty="0"/>
              <a:t>Scatterplot displays each element of the dataset according to the first two </a:t>
            </a:r>
            <a:r>
              <a:rPr lang="en-US" b="1" dirty="0"/>
              <a:t>PCA components</a:t>
            </a:r>
            <a:r>
              <a:rPr lang="en-US" dirty="0"/>
              <a:t>, helping to point out outliers and clusters. </a:t>
            </a:r>
          </a:p>
          <a:p>
            <a:r>
              <a:rPr lang="it-IT" dirty="0"/>
              <a:t>In </a:t>
            </a:r>
            <a:r>
              <a:rPr lang="it-IT" dirty="0" err="1"/>
              <a:t>order</a:t>
            </a:r>
            <a:r>
              <a:rPr lang="it-IT" dirty="0"/>
              <a:t> to </a:t>
            </a:r>
            <a:r>
              <a:rPr lang="it-IT" dirty="0" err="1"/>
              <a:t>add</a:t>
            </a:r>
            <a:r>
              <a:rPr lang="it-IT" dirty="0"/>
              <a:t> more information on the </a:t>
            </a:r>
            <a:r>
              <a:rPr lang="it-IT" dirty="0" err="1"/>
              <a:t>graph</a:t>
            </a:r>
            <a:r>
              <a:rPr lang="it-IT" dirty="0"/>
              <a:t>, </a:t>
            </a:r>
            <a:r>
              <a:rPr lang="it-IT" dirty="0" err="1"/>
              <a:t>we</a:t>
            </a:r>
            <a:r>
              <a:rPr lang="it-IT" dirty="0"/>
              <a:t> </a:t>
            </a:r>
            <a:r>
              <a:rPr lang="it-IT" dirty="0" err="1"/>
              <a:t>added</a:t>
            </a:r>
            <a:r>
              <a:rPr lang="it-IT" dirty="0"/>
              <a:t> a </a:t>
            </a:r>
            <a:r>
              <a:rPr lang="it-IT" b="1" dirty="0" err="1"/>
              <a:t>chromatic</a:t>
            </a:r>
            <a:r>
              <a:rPr lang="it-IT" dirty="0"/>
              <a:t> </a:t>
            </a:r>
            <a:r>
              <a:rPr lang="it-IT" b="1" dirty="0" err="1"/>
              <a:t>encoding</a:t>
            </a:r>
            <a:r>
              <a:rPr lang="it-IT" dirty="0"/>
              <a:t> of the </a:t>
            </a:r>
            <a:r>
              <a:rPr lang="it-IT" dirty="0" err="1"/>
              <a:t>points</a:t>
            </a:r>
            <a:r>
              <a:rPr lang="it-IT" dirty="0"/>
              <a:t> </a:t>
            </a:r>
            <a:r>
              <a:rPr lang="it-IT" dirty="0" err="1"/>
              <a:t>representing</a:t>
            </a:r>
            <a:r>
              <a:rPr lang="it-IT" dirty="0"/>
              <a:t> the </a:t>
            </a:r>
            <a:r>
              <a:rPr lang="it-IT" dirty="0" err="1"/>
              <a:t>region</a:t>
            </a:r>
            <a:r>
              <a:rPr lang="it-IT" dirty="0"/>
              <a:t> in </a:t>
            </a:r>
            <a:r>
              <a:rPr lang="it-IT" dirty="0" err="1"/>
              <a:t>which</a:t>
            </a:r>
            <a:r>
              <a:rPr lang="it-IT" dirty="0"/>
              <a:t> the </a:t>
            </a:r>
            <a:r>
              <a:rPr lang="it-IT" dirty="0" err="1"/>
              <a:t>event</a:t>
            </a:r>
            <a:r>
              <a:rPr lang="it-IT" dirty="0"/>
              <a:t> </a:t>
            </a:r>
            <a:r>
              <a:rPr lang="it-IT" dirty="0" err="1"/>
              <a:t>happened</a:t>
            </a:r>
            <a:r>
              <a:rPr lang="it-IT" dirty="0"/>
              <a:t>.</a:t>
            </a:r>
          </a:p>
          <a:p>
            <a:r>
              <a:rPr lang="it-IT" dirty="0"/>
              <a:t>By </a:t>
            </a:r>
            <a:r>
              <a:rPr lang="it-IT" dirty="0" err="1"/>
              <a:t>observing</a:t>
            </a:r>
            <a:r>
              <a:rPr lang="it-IT" dirty="0"/>
              <a:t> </a:t>
            </a:r>
            <a:r>
              <a:rPr lang="it-IT" dirty="0" err="1"/>
              <a:t>this</a:t>
            </a:r>
            <a:r>
              <a:rPr lang="it-IT" dirty="0"/>
              <a:t> chart the </a:t>
            </a:r>
            <a:r>
              <a:rPr lang="it-IT" dirty="0" err="1"/>
              <a:t>user</a:t>
            </a:r>
            <a:r>
              <a:rPr lang="it-IT" dirty="0"/>
              <a:t> can </a:t>
            </a:r>
            <a:r>
              <a:rPr lang="it-IT" dirty="0" err="1"/>
              <a:t>find</a:t>
            </a:r>
            <a:r>
              <a:rPr lang="it-IT" dirty="0"/>
              <a:t> </a:t>
            </a:r>
            <a:r>
              <a:rPr lang="it-IT" dirty="0" err="1"/>
              <a:t>similarities</a:t>
            </a:r>
            <a:r>
              <a:rPr lang="it-IT" dirty="0"/>
              <a:t> over the </a:t>
            </a:r>
            <a:r>
              <a:rPr lang="it-IT" dirty="0" err="1"/>
              <a:t>events</a:t>
            </a:r>
            <a:r>
              <a:rPr lang="it-IT" dirty="0"/>
              <a:t> </a:t>
            </a:r>
            <a:r>
              <a:rPr lang="it-IT" b="1" dirty="0" err="1"/>
              <a:t>looking</a:t>
            </a:r>
            <a:r>
              <a:rPr lang="it-IT" dirty="0"/>
              <a:t> </a:t>
            </a:r>
            <a:r>
              <a:rPr lang="it-IT" b="1" dirty="0" err="1"/>
              <a:t>at</a:t>
            </a:r>
            <a:r>
              <a:rPr lang="it-IT" dirty="0"/>
              <a:t> </a:t>
            </a:r>
            <a:r>
              <a:rPr lang="it-IT" b="1" dirty="0"/>
              <a:t>the</a:t>
            </a:r>
            <a:r>
              <a:rPr lang="it-IT" dirty="0"/>
              <a:t> </a:t>
            </a:r>
            <a:r>
              <a:rPr lang="it-IT" b="1" dirty="0" err="1"/>
              <a:t>distance</a:t>
            </a:r>
            <a:r>
              <a:rPr lang="it-IT" dirty="0"/>
              <a:t> </a:t>
            </a:r>
            <a:r>
              <a:rPr lang="it-IT" dirty="0" err="1"/>
              <a:t>between</a:t>
            </a:r>
            <a:r>
              <a:rPr lang="it-IT" dirty="0"/>
              <a:t> the </a:t>
            </a:r>
            <a:r>
              <a:rPr lang="it-IT" dirty="0" err="1"/>
              <a:t>points</a:t>
            </a:r>
            <a:r>
              <a:rPr lang="it-IT" dirty="0"/>
              <a:t> and </a:t>
            </a:r>
            <a:r>
              <a:rPr lang="it-IT" dirty="0" err="1"/>
              <a:t>searching</a:t>
            </a:r>
            <a:r>
              <a:rPr lang="it-IT" dirty="0"/>
              <a:t> for </a:t>
            </a:r>
            <a:r>
              <a:rPr lang="it-IT" b="1" dirty="0"/>
              <a:t>clusters</a:t>
            </a:r>
            <a:r>
              <a:rPr lang="it-IT" dirty="0"/>
              <a:t>.</a:t>
            </a:r>
            <a:br>
              <a:rPr lang="it-IT" dirty="0"/>
            </a:br>
            <a:endParaRPr lang="it-IT" dirty="0"/>
          </a:p>
          <a:p>
            <a:endParaRPr lang="it-IT" dirty="0"/>
          </a:p>
          <a:p>
            <a:pPr marL="0" indent="0">
              <a:buNone/>
            </a:pPr>
            <a:endParaRPr lang="en-US" dirty="0"/>
          </a:p>
          <a:p>
            <a:pPr marL="0" indent="0">
              <a:buNone/>
            </a:pPr>
            <a:endParaRPr lang="en-GB" dirty="0"/>
          </a:p>
        </p:txBody>
      </p:sp>
      <p:pic>
        <p:nvPicPr>
          <p:cNvPr id="3" name="Immagine 2">
            <a:extLst>
              <a:ext uri="{FF2B5EF4-FFF2-40B4-BE49-F238E27FC236}">
                <a16:creationId xmlns:a16="http://schemas.microsoft.com/office/drawing/2014/main" id="{21B820A0-AD29-CE46-A23A-F7C2BF44C8C5}"/>
              </a:ext>
            </a:extLst>
          </p:cNvPr>
          <p:cNvPicPr>
            <a:picLocks noChangeAspect="1"/>
          </p:cNvPicPr>
          <p:nvPr/>
        </p:nvPicPr>
        <p:blipFill>
          <a:blip r:embed="rId2"/>
          <a:stretch>
            <a:fillRect/>
          </a:stretch>
        </p:blipFill>
        <p:spPr>
          <a:xfrm>
            <a:off x="6742952" y="1801505"/>
            <a:ext cx="4813290" cy="3929838"/>
          </a:xfrm>
          <a:prstGeom prst="rect">
            <a:avLst/>
          </a:prstGeom>
        </p:spPr>
      </p:pic>
    </p:spTree>
    <p:extLst>
      <p:ext uri="{BB962C8B-B14F-4D97-AF65-F5344CB8AC3E}">
        <p14:creationId xmlns:p14="http://schemas.microsoft.com/office/powerpoint/2010/main" val="23292114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48CA7D8-C86A-9F4C-9A75-980370233C07}"/>
              </a:ext>
            </a:extLst>
          </p:cNvPr>
          <p:cNvSpPr>
            <a:spLocks noGrp="1"/>
          </p:cNvSpPr>
          <p:nvPr>
            <p:ph type="title"/>
          </p:nvPr>
        </p:nvSpPr>
        <p:spPr>
          <a:xfrm>
            <a:off x="838200" y="18256"/>
            <a:ext cx="10515600" cy="1325563"/>
          </a:xfrm>
        </p:spPr>
        <p:txBody>
          <a:bodyPr/>
          <a:lstStyle/>
          <a:p>
            <a:r>
              <a:rPr lang="it-IT" b="1" dirty="0">
                <a:solidFill>
                  <a:schemeClr val="tx1">
                    <a:lumMod val="85000"/>
                    <a:lumOff val="15000"/>
                  </a:schemeClr>
                </a:solidFill>
              </a:rPr>
              <a:t>Why this approach?</a:t>
            </a:r>
          </a:p>
        </p:txBody>
      </p:sp>
      <p:sp>
        <p:nvSpPr>
          <p:cNvPr id="4" name="Rettangolo 3">
            <a:extLst>
              <a:ext uri="{FF2B5EF4-FFF2-40B4-BE49-F238E27FC236}">
                <a16:creationId xmlns:a16="http://schemas.microsoft.com/office/drawing/2014/main" id="{5E7A3BA6-5351-CB46-A9DF-C2358186861D}"/>
              </a:ext>
            </a:extLst>
          </p:cNvPr>
          <p:cNvSpPr/>
          <p:nvPr/>
        </p:nvSpPr>
        <p:spPr>
          <a:xfrm>
            <a:off x="0" y="6176962"/>
            <a:ext cx="12192000" cy="681037"/>
          </a:xfrm>
          <a:prstGeom prst="rect">
            <a:avLst/>
          </a:prstGeom>
          <a:solidFill>
            <a:schemeClr val="tx1">
              <a:lumMod val="75000"/>
              <a:lumOff val="25000"/>
            </a:schemeClr>
          </a:solidFill>
          <a:ln w="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02/03/21	Visual Analytics, Sapienza					Ludovico Ottobre, Gianmarco Evangelista</a:t>
            </a:r>
          </a:p>
        </p:txBody>
      </p:sp>
      <p:sp>
        <p:nvSpPr>
          <p:cNvPr id="6" name="Segnaposto contenuto 5">
            <a:extLst>
              <a:ext uri="{FF2B5EF4-FFF2-40B4-BE49-F238E27FC236}">
                <a16:creationId xmlns:a16="http://schemas.microsoft.com/office/drawing/2014/main" id="{12054888-942F-CD45-8ADB-F1F674AF535B}"/>
              </a:ext>
            </a:extLst>
          </p:cNvPr>
          <p:cNvSpPr>
            <a:spLocks noGrp="1"/>
          </p:cNvSpPr>
          <p:nvPr>
            <p:ph idx="1"/>
          </p:nvPr>
        </p:nvSpPr>
        <p:spPr>
          <a:xfrm>
            <a:off x="838200" y="1672828"/>
            <a:ext cx="10515600" cy="3950229"/>
          </a:xfrm>
        </p:spPr>
        <p:txBody>
          <a:bodyPr>
            <a:normAutofit/>
          </a:bodyPr>
          <a:lstStyle/>
          <a:p>
            <a:r>
              <a:rPr lang="it-IT" dirty="0"/>
              <a:t>Parallel chart’s filters provides a </a:t>
            </a:r>
            <a:r>
              <a:rPr lang="it-IT" b="1" dirty="0"/>
              <a:t>fine-grained selection </a:t>
            </a:r>
            <a:r>
              <a:rPr lang="it-IT" dirty="0"/>
              <a:t>on the events in the dataset. </a:t>
            </a:r>
          </a:p>
          <a:p>
            <a:r>
              <a:rPr lang="it-IT" dirty="0"/>
              <a:t>The header with the checkboxes let the user select </a:t>
            </a:r>
            <a:r>
              <a:rPr lang="it-IT" b="1" dirty="0"/>
              <a:t>macro ranges for the analysis.</a:t>
            </a:r>
          </a:p>
          <a:p>
            <a:r>
              <a:rPr lang="it-IT" dirty="0"/>
              <a:t>Scatterplot and parallel help in </a:t>
            </a:r>
            <a:r>
              <a:rPr lang="it-IT" b="1" dirty="0"/>
              <a:t>identifying outliers </a:t>
            </a:r>
            <a:r>
              <a:rPr lang="it-IT" dirty="0"/>
              <a:t>while the map provide a </a:t>
            </a:r>
            <a:r>
              <a:rPr lang="it-IT" b="1" dirty="0"/>
              <a:t>easy to ready location. </a:t>
            </a:r>
          </a:p>
          <a:p>
            <a:r>
              <a:rPr lang="it-IT" dirty="0"/>
              <a:t>Bar chart and line chart, offer a </a:t>
            </a:r>
            <a:r>
              <a:rPr lang="it-IT" b="1" dirty="0"/>
              <a:t>high-level information </a:t>
            </a:r>
            <a:r>
              <a:rPr lang="it-IT" dirty="0"/>
              <a:t>about the terrorist attack events.</a:t>
            </a:r>
          </a:p>
          <a:p>
            <a:endParaRPr lang="it-IT" dirty="0"/>
          </a:p>
          <a:p>
            <a:endParaRPr lang="it-IT" dirty="0"/>
          </a:p>
          <a:p>
            <a:endParaRPr lang="it-IT" dirty="0"/>
          </a:p>
          <a:p>
            <a:pPr marL="0" indent="0">
              <a:buNone/>
            </a:pPr>
            <a:endParaRPr lang="en-GB" dirty="0"/>
          </a:p>
        </p:txBody>
      </p:sp>
    </p:spTree>
    <p:extLst>
      <p:ext uri="{BB962C8B-B14F-4D97-AF65-F5344CB8AC3E}">
        <p14:creationId xmlns:p14="http://schemas.microsoft.com/office/powerpoint/2010/main" val="993506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48CA7D8-C86A-9F4C-9A75-980370233C07}"/>
              </a:ext>
            </a:extLst>
          </p:cNvPr>
          <p:cNvSpPr>
            <a:spLocks noGrp="1"/>
          </p:cNvSpPr>
          <p:nvPr>
            <p:ph type="title"/>
          </p:nvPr>
        </p:nvSpPr>
        <p:spPr>
          <a:xfrm>
            <a:off x="838200" y="18256"/>
            <a:ext cx="10515600" cy="1325563"/>
          </a:xfrm>
        </p:spPr>
        <p:txBody>
          <a:bodyPr/>
          <a:lstStyle/>
          <a:p>
            <a:r>
              <a:rPr lang="it-IT" b="1" dirty="0">
                <a:solidFill>
                  <a:schemeClr val="tx1">
                    <a:lumMod val="85000"/>
                    <a:lumOff val="15000"/>
                  </a:schemeClr>
                </a:solidFill>
              </a:rPr>
              <a:t>Links</a:t>
            </a:r>
          </a:p>
        </p:txBody>
      </p:sp>
      <p:sp>
        <p:nvSpPr>
          <p:cNvPr id="4" name="Rettangolo 3">
            <a:extLst>
              <a:ext uri="{FF2B5EF4-FFF2-40B4-BE49-F238E27FC236}">
                <a16:creationId xmlns:a16="http://schemas.microsoft.com/office/drawing/2014/main" id="{5E7A3BA6-5351-CB46-A9DF-C2358186861D}"/>
              </a:ext>
            </a:extLst>
          </p:cNvPr>
          <p:cNvSpPr/>
          <p:nvPr/>
        </p:nvSpPr>
        <p:spPr>
          <a:xfrm>
            <a:off x="0" y="6176962"/>
            <a:ext cx="12192000" cy="681037"/>
          </a:xfrm>
          <a:prstGeom prst="rect">
            <a:avLst/>
          </a:prstGeom>
          <a:solidFill>
            <a:schemeClr val="tx1">
              <a:lumMod val="75000"/>
              <a:lumOff val="25000"/>
            </a:schemeClr>
          </a:solidFill>
          <a:ln w="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02/03/21	Visual Analytics, Sapienza					Ludovico Ottobre, Gianmarco Evangelista</a:t>
            </a:r>
          </a:p>
        </p:txBody>
      </p:sp>
      <p:sp>
        <p:nvSpPr>
          <p:cNvPr id="6" name="Segnaposto contenuto 5">
            <a:extLst>
              <a:ext uri="{FF2B5EF4-FFF2-40B4-BE49-F238E27FC236}">
                <a16:creationId xmlns:a16="http://schemas.microsoft.com/office/drawing/2014/main" id="{12054888-942F-CD45-8ADB-F1F674AF535B}"/>
              </a:ext>
            </a:extLst>
          </p:cNvPr>
          <p:cNvSpPr>
            <a:spLocks noGrp="1"/>
          </p:cNvSpPr>
          <p:nvPr>
            <p:ph idx="1"/>
          </p:nvPr>
        </p:nvSpPr>
        <p:spPr>
          <a:xfrm>
            <a:off x="838200" y="2133600"/>
            <a:ext cx="10248900" cy="1695450"/>
          </a:xfrm>
        </p:spPr>
        <p:txBody>
          <a:bodyPr>
            <a:normAutofit fontScale="85000" lnSpcReduction="20000"/>
          </a:bodyPr>
          <a:lstStyle/>
          <a:p>
            <a:r>
              <a:rPr lang="en-GB" b="1" dirty="0"/>
              <a:t>Project website: </a:t>
            </a:r>
            <a:r>
              <a:rPr lang="en-GB" b="1" dirty="0">
                <a:hlinkClick r:id="rId2"/>
              </a:rPr>
              <a:t>https://ottobreludovico.github.io/VAProject/</a:t>
            </a:r>
            <a:endParaRPr lang="en-GB" b="1" dirty="0"/>
          </a:p>
          <a:p>
            <a:endParaRPr lang="en-GB" b="1" dirty="0"/>
          </a:p>
          <a:p>
            <a:r>
              <a:rPr lang="en-GB" b="1" dirty="0"/>
              <a:t>Detailed article: </a:t>
            </a:r>
            <a:r>
              <a:rPr lang="en-GB" b="1" dirty="0">
                <a:hlinkClick r:id="rId3"/>
              </a:rPr>
              <a:t>https://github.com/ottobreludovico/VAProject/blob/main/docs/GlobalTerrorism.pdf</a:t>
            </a:r>
            <a:endParaRPr lang="en-GB" b="1" dirty="0"/>
          </a:p>
          <a:p>
            <a:endParaRPr lang="en-GB" b="1" dirty="0"/>
          </a:p>
          <a:p>
            <a:pPr marL="0" indent="0">
              <a:buNone/>
            </a:pPr>
            <a:endParaRPr lang="en-GB" b="1" dirty="0"/>
          </a:p>
        </p:txBody>
      </p:sp>
    </p:spTree>
    <p:extLst>
      <p:ext uri="{BB962C8B-B14F-4D97-AF65-F5344CB8AC3E}">
        <p14:creationId xmlns:p14="http://schemas.microsoft.com/office/powerpoint/2010/main" val="9926127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48CA7D8-C86A-9F4C-9A75-980370233C07}"/>
              </a:ext>
            </a:extLst>
          </p:cNvPr>
          <p:cNvSpPr>
            <a:spLocks noGrp="1"/>
          </p:cNvSpPr>
          <p:nvPr>
            <p:ph type="title"/>
          </p:nvPr>
        </p:nvSpPr>
        <p:spPr>
          <a:xfrm>
            <a:off x="838200" y="0"/>
            <a:ext cx="10515600" cy="1325563"/>
          </a:xfrm>
        </p:spPr>
        <p:txBody>
          <a:bodyPr/>
          <a:lstStyle/>
          <a:p>
            <a:r>
              <a:rPr lang="it-IT" b="1" dirty="0">
                <a:solidFill>
                  <a:schemeClr val="tx1">
                    <a:lumMod val="85000"/>
                    <a:lumOff val="15000"/>
                  </a:schemeClr>
                </a:solidFill>
              </a:rPr>
              <a:t>Introduction and context</a:t>
            </a:r>
          </a:p>
        </p:txBody>
      </p:sp>
      <p:sp>
        <p:nvSpPr>
          <p:cNvPr id="3" name="Segnaposto contenuto 2">
            <a:extLst>
              <a:ext uri="{FF2B5EF4-FFF2-40B4-BE49-F238E27FC236}">
                <a16:creationId xmlns:a16="http://schemas.microsoft.com/office/drawing/2014/main" id="{FEA0A8C9-831D-2549-A988-5F07F5E2EBCA}"/>
              </a:ext>
            </a:extLst>
          </p:cNvPr>
          <p:cNvSpPr>
            <a:spLocks noGrp="1"/>
          </p:cNvSpPr>
          <p:nvPr>
            <p:ph idx="1"/>
          </p:nvPr>
        </p:nvSpPr>
        <p:spPr>
          <a:xfrm>
            <a:off x="838200" y="1499804"/>
            <a:ext cx="10515600" cy="4351338"/>
          </a:xfrm>
        </p:spPr>
        <p:txBody>
          <a:bodyPr>
            <a:normAutofit lnSpcReduction="10000"/>
          </a:bodyPr>
          <a:lstStyle/>
          <a:p>
            <a:r>
              <a:rPr lang="it-IT" dirty="0"/>
              <a:t> </a:t>
            </a:r>
            <a:r>
              <a:rPr lang="en-US" dirty="0"/>
              <a:t>In these years we have often heard about terrorism and the consequences it has around the world. Terrorism is, in the broadest sense, the use of intentional violence for </a:t>
            </a:r>
            <a:r>
              <a:rPr lang="en-US" b="1" dirty="0"/>
              <a:t>political</a:t>
            </a:r>
            <a:r>
              <a:rPr lang="en-US" dirty="0"/>
              <a:t> or </a:t>
            </a:r>
            <a:r>
              <a:rPr lang="en-US" b="1" dirty="0"/>
              <a:t>religious</a:t>
            </a:r>
            <a:r>
              <a:rPr lang="en-US" dirty="0"/>
              <a:t> </a:t>
            </a:r>
            <a:r>
              <a:rPr lang="en-US" b="1" dirty="0"/>
              <a:t>purposes</a:t>
            </a:r>
            <a:r>
              <a:rPr lang="en-US" dirty="0"/>
              <a:t>. Wanting to analyze this problem, we have developed a visual analytics tool to allow the user to analyze terrorist attacks in the world </a:t>
            </a:r>
            <a:r>
              <a:rPr lang="en-US" b="1" dirty="0"/>
              <a:t>from</a:t>
            </a:r>
            <a:r>
              <a:rPr lang="en-US" dirty="0"/>
              <a:t> </a:t>
            </a:r>
            <a:r>
              <a:rPr lang="en-US" b="1" dirty="0"/>
              <a:t>1970</a:t>
            </a:r>
            <a:r>
              <a:rPr lang="en-US" dirty="0"/>
              <a:t> to </a:t>
            </a:r>
            <a:r>
              <a:rPr lang="en-US" b="1" dirty="0"/>
              <a:t>2017</a:t>
            </a:r>
            <a:r>
              <a:rPr lang="en-US" dirty="0"/>
              <a:t>. The multiple interactive views of the project provide both low level and high level information and help the user in understanding terrorism events patterns.</a:t>
            </a:r>
          </a:p>
          <a:p>
            <a:r>
              <a:rPr lang="it-IT" dirty="0"/>
              <a:t>Terrorism is a serious problem that affects the </a:t>
            </a:r>
            <a:r>
              <a:rPr lang="it-IT" b="1" dirty="0"/>
              <a:t>whole</a:t>
            </a:r>
            <a:r>
              <a:rPr lang="it-IT" dirty="0"/>
              <a:t> </a:t>
            </a:r>
            <a:r>
              <a:rPr lang="it-IT" b="1" dirty="0"/>
              <a:t>world</a:t>
            </a:r>
            <a:r>
              <a:rPr lang="it-IT" dirty="0"/>
              <a:t>. In the recent years we have perceived how even European countries can be victims of attacks. Although strongly rooted in the Middle East, in general this phenomenon is present everywhere.</a:t>
            </a:r>
          </a:p>
        </p:txBody>
      </p:sp>
      <p:sp>
        <p:nvSpPr>
          <p:cNvPr id="4" name="Rettangolo 3">
            <a:extLst>
              <a:ext uri="{FF2B5EF4-FFF2-40B4-BE49-F238E27FC236}">
                <a16:creationId xmlns:a16="http://schemas.microsoft.com/office/drawing/2014/main" id="{5E7A3BA6-5351-CB46-A9DF-C2358186861D}"/>
              </a:ext>
            </a:extLst>
          </p:cNvPr>
          <p:cNvSpPr/>
          <p:nvPr/>
        </p:nvSpPr>
        <p:spPr>
          <a:xfrm>
            <a:off x="0" y="6176962"/>
            <a:ext cx="12192000" cy="681037"/>
          </a:xfrm>
          <a:prstGeom prst="rect">
            <a:avLst/>
          </a:prstGeom>
          <a:solidFill>
            <a:schemeClr val="tx1">
              <a:lumMod val="75000"/>
              <a:lumOff val="25000"/>
            </a:schemeClr>
          </a:solidFill>
          <a:ln w="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02/03/21	Visual Analytics, Sapienza					Ludovico Ottobre, Gianmarco Evangelista</a:t>
            </a:r>
          </a:p>
        </p:txBody>
      </p:sp>
    </p:spTree>
    <p:extLst>
      <p:ext uri="{BB962C8B-B14F-4D97-AF65-F5344CB8AC3E}">
        <p14:creationId xmlns:p14="http://schemas.microsoft.com/office/powerpoint/2010/main" val="20511726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48CA7D8-C86A-9F4C-9A75-980370233C07}"/>
              </a:ext>
            </a:extLst>
          </p:cNvPr>
          <p:cNvSpPr>
            <a:spLocks noGrp="1"/>
          </p:cNvSpPr>
          <p:nvPr>
            <p:ph type="title"/>
          </p:nvPr>
        </p:nvSpPr>
        <p:spPr>
          <a:xfrm>
            <a:off x="838200" y="0"/>
            <a:ext cx="10515600" cy="1325563"/>
          </a:xfrm>
        </p:spPr>
        <p:txBody>
          <a:bodyPr/>
          <a:lstStyle/>
          <a:p>
            <a:r>
              <a:rPr lang="it-IT" b="1" dirty="0">
                <a:solidFill>
                  <a:schemeClr val="tx1">
                    <a:lumMod val="85000"/>
                    <a:lumOff val="15000"/>
                  </a:schemeClr>
                </a:solidFill>
              </a:rPr>
              <a:t>Introduction and context</a:t>
            </a:r>
          </a:p>
        </p:txBody>
      </p:sp>
      <p:sp>
        <p:nvSpPr>
          <p:cNvPr id="3" name="Segnaposto contenuto 2">
            <a:extLst>
              <a:ext uri="{FF2B5EF4-FFF2-40B4-BE49-F238E27FC236}">
                <a16:creationId xmlns:a16="http://schemas.microsoft.com/office/drawing/2014/main" id="{FEA0A8C9-831D-2549-A988-5F07F5E2EBCA}"/>
              </a:ext>
            </a:extLst>
          </p:cNvPr>
          <p:cNvSpPr>
            <a:spLocks noGrp="1"/>
          </p:cNvSpPr>
          <p:nvPr>
            <p:ph idx="1"/>
          </p:nvPr>
        </p:nvSpPr>
        <p:spPr>
          <a:xfrm>
            <a:off x="838200" y="1499804"/>
            <a:ext cx="10515600" cy="4351338"/>
          </a:xfrm>
        </p:spPr>
        <p:txBody>
          <a:bodyPr>
            <a:normAutofit fontScale="92500" lnSpcReduction="20000"/>
          </a:bodyPr>
          <a:lstStyle/>
          <a:p>
            <a:r>
              <a:rPr lang="it-IT" dirty="0"/>
              <a:t> </a:t>
            </a:r>
            <a:r>
              <a:rPr lang="en-US" dirty="0"/>
              <a:t>Terrorist attacks have always been considered a </a:t>
            </a:r>
            <a:r>
              <a:rPr lang="en-US" b="1" dirty="0"/>
              <a:t>global problem</a:t>
            </a:r>
            <a:r>
              <a:rPr lang="en-US" dirty="0"/>
              <a:t>, bringing death and devastation in cities and countries.</a:t>
            </a:r>
          </a:p>
          <a:p>
            <a:r>
              <a:rPr lang="en-US" dirty="0"/>
              <a:t> </a:t>
            </a:r>
            <a:r>
              <a:rPr lang="it-IT" dirty="0"/>
              <a:t>In this project we present Global Terrorism Attack, a visual analysis system for evaluating data with respect to terrorist phenomena around the world. In particular, the system is designed to allow the user to analyze the data of </a:t>
            </a:r>
            <a:r>
              <a:rPr lang="it-IT" dirty="0" err="1"/>
              <a:t>each</a:t>
            </a:r>
            <a:r>
              <a:rPr lang="it-IT" dirty="0"/>
              <a:t> country for a period of 47 years. In addition to the possibility of having an analysis on a general scale, it is also possible to make comparisons between two different countries and evaluate how they have been victims of terrorism by analyzing the methods of attack, the type of attack and the terrorist group.</a:t>
            </a:r>
          </a:p>
          <a:p>
            <a:r>
              <a:rPr lang="it-IT" b="1" dirty="0"/>
              <a:t>Our main goal </a:t>
            </a:r>
            <a:r>
              <a:rPr lang="it-IT" dirty="0"/>
              <a:t>is to allow the user to obtain information and evaluate how this problem has developed over the years and in which forms it has expressed itself. In order to do this, we have focused our attention on the 5 W’s: </a:t>
            </a:r>
            <a:r>
              <a:rPr lang="it-IT" i="1" dirty="0"/>
              <a:t>who, why, where, when, what</a:t>
            </a:r>
            <a:r>
              <a:rPr lang="it-IT" dirty="0"/>
              <a:t>.</a:t>
            </a:r>
          </a:p>
        </p:txBody>
      </p:sp>
      <p:sp>
        <p:nvSpPr>
          <p:cNvPr id="4" name="Rettangolo 3">
            <a:extLst>
              <a:ext uri="{FF2B5EF4-FFF2-40B4-BE49-F238E27FC236}">
                <a16:creationId xmlns:a16="http://schemas.microsoft.com/office/drawing/2014/main" id="{5E7A3BA6-5351-CB46-A9DF-C2358186861D}"/>
              </a:ext>
            </a:extLst>
          </p:cNvPr>
          <p:cNvSpPr/>
          <p:nvPr/>
        </p:nvSpPr>
        <p:spPr>
          <a:xfrm>
            <a:off x="0" y="6176962"/>
            <a:ext cx="12192000" cy="681037"/>
          </a:xfrm>
          <a:prstGeom prst="rect">
            <a:avLst/>
          </a:prstGeom>
          <a:solidFill>
            <a:schemeClr val="tx1">
              <a:lumMod val="75000"/>
              <a:lumOff val="25000"/>
            </a:schemeClr>
          </a:solidFill>
          <a:ln w="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02/03/21	Visual Analytics, Sapienza					Ludovico Ottobre, Gianmarco Evangelista</a:t>
            </a:r>
          </a:p>
        </p:txBody>
      </p:sp>
    </p:spTree>
    <p:extLst>
      <p:ext uri="{BB962C8B-B14F-4D97-AF65-F5344CB8AC3E}">
        <p14:creationId xmlns:p14="http://schemas.microsoft.com/office/powerpoint/2010/main" val="33639977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48CA7D8-C86A-9F4C-9A75-980370233C07}"/>
              </a:ext>
            </a:extLst>
          </p:cNvPr>
          <p:cNvSpPr>
            <a:spLocks noGrp="1"/>
          </p:cNvSpPr>
          <p:nvPr>
            <p:ph type="title"/>
          </p:nvPr>
        </p:nvSpPr>
        <p:spPr>
          <a:xfrm>
            <a:off x="838198" y="14869"/>
            <a:ext cx="10515600" cy="1325563"/>
          </a:xfrm>
        </p:spPr>
        <p:txBody>
          <a:bodyPr/>
          <a:lstStyle/>
          <a:p>
            <a:r>
              <a:rPr lang="it-IT" b="1" dirty="0">
                <a:solidFill>
                  <a:schemeClr val="tx1">
                    <a:lumMod val="85000"/>
                    <a:lumOff val="15000"/>
                  </a:schemeClr>
                </a:solidFill>
              </a:rPr>
              <a:t>Dataset and preprocessing</a:t>
            </a:r>
          </a:p>
        </p:txBody>
      </p:sp>
      <p:sp>
        <p:nvSpPr>
          <p:cNvPr id="3" name="Segnaposto contenuto 2">
            <a:extLst>
              <a:ext uri="{FF2B5EF4-FFF2-40B4-BE49-F238E27FC236}">
                <a16:creationId xmlns:a16="http://schemas.microsoft.com/office/drawing/2014/main" id="{FEA0A8C9-831D-2549-A988-5F07F5E2EBCA}"/>
              </a:ext>
            </a:extLst>
          </p:cNvPr>
          <p:cNvSpPr>
            <a:spLocks noGrp="1"/>
          </p:cNvSpPr>
          <p:nvPr>
            <p:ph idx="1"/>
          </p:nvPr>
        </p:nvSpPr>
        <p:spPr>
          <a:xfrm>
            <a:off x="838197" y="2371335"/>
            <a:ext cx="4087763" cy="3471135"/>
          </a:xfrm>
        </p:spPr>
        <p:txBody>
          <a:bodyPr>
            <a:normAutofit/>
          </a:bodyPr>
          <a:lstStyle/>
          <a:p>
            <a:r>
              <a:rPr lang="it-IT" sz="1800" dirty="0"/>
              <a:t>ID event</a:t>
            </a:r>
          </a:p>
          <a:p>
            <a:r>
              <a:rPr lang="it-IT" sz="1800" dirty="0"/>
              <a:t>Year</a:t>
            </a:r>
          </a:p>
          <a:p>
            <a:r>
              <a:rPr lang="it-IT" sz="1800" dirty="0"/>
              <a:t>Month</a:t>
            </a:r>
          </a:p>
          <a:p>
            <a:r>
              <a:rPr lang="it-IT" sz="1800" dirty="0"/>
              <a:t>Day</a:t>
            </a:r>
          </a:p>
          <a:p>
            <a:r>
              <a:rPr lang="it-IT" sz="1800" dirty="0"/>
              <a:t>Place</a:t>
            </a:r>
          </a:p>
          <a:p>
            <a:r>
              <a:rPr lang="it-IT" sz="1800" dirty="0"/>
              <a:t>Region</a:t>
            </a:r>
          </a:p>
          <a:p>
            <a:r>
              <a:rPr lang="it-IT" sz="1800" dirty="0"/>
              <a:t>Region_txt</a:t>
            </a:r>
          </a:p>
          <a:p>
            <a:r>
              <a:rPr lang="it-IT" sz="1800" dirty="0"/>
              <a:t>Provstate</a:t>
            </a:r>
          </a:p>
          <a:p>
            <a:r>
              <a:rPr lang="it-IT" sz="1800" dirty="0"/>
              <a:t>City</a:t>
            </a:r>
          </a:p>
        </p:txBody>
      </p:sp>
      <p:sp>
        <p:nvSpPr>
          <p:cNvPr id="4" name="Rettangolo 3">
            <a:extLst>
              <a:ext uri="{FF2B5EF4-FFF2-40B4-BE49-F238E27FC236}">
                <a16:creationId xmlns:a16="http://schemas.microsoft.com/office/drawing/2014/main" id="{5E7A3BA6-5351-CB46-A9DF-C2358186861D}"/>
              </a:ext>
            </a:extLst>
          </p:cNvPr>
          <p:cNvSpPr/>
          <p:nvPr/>
        </p:nvSpPr>
        <p:spPr>
          <a:xfrm>
            <a:off x="0" y="6176962"/>
            <a:ext cx="12192000" cy="681037"/>
          </a:xfrm>
          <a:prstGeom prst="rect">
            <a:avLst/>
          </a:prstGeom>
          <a:solidFill>
            <a:schemeClr val="tx1">
              <a:lumMod val="75000"/>
              <a:lumOff val="25000"/>
            </a:schemeClr>
          </a:solidFill>
          <a:ln w="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02/03/21	Visual Analytics, Sapienza					Ludovico Ottobre, Gianmarco Evangelista</a:t>
            </a:r>
          </a:p>
        </p:txBody>
      </p:sp>
      <p:sp>
        <p:nvSpPr>
          <p:cNvPr id="6" name="Rettangolo 5">
            <a:extLst>
              <a:ext uri="{FF2B5EF4-FFF2-40B4-BE49-F238E27FC236}">
                <a16:creationId xmlns:a16="http://schemas.microsoft.com/office/drawing/2014/main" id="{B375F05A-53D6-8142-8880-BB45EAD14CBA}"/>
              </a:ext>
            </a:extLst>
          </p:cNvPr>
          <p:cNvSpPr/>
          <p:nvPr/>
        </p:nvSpPr>
        <p:spPr>
          <a:xfrm>
            <a:off x="838197" y="1015531"/>
            <a:ext cx="10515601" cy="1138773"/>
          </a:xfrm>
          <a:prstGeom prst="rect">
            <a:avLst/>
          </a:prstGeom>
        </p:spPr>
        <p:txBody>
          <a:bodyPr wrap="square">
            <a:spAutoFit/>
          </a:bodyPr>
          <a:lstStyle/>
          <a:p>
            <a:r>
              <a:rPr lang="it-IT" sz="1700" dirty="0"/>
              <a:t>The database, taken on Kaggle at https://www.kaggle.com/START-UMD/gtd, is maintained by researchers at the National Consortium for the Study of Terrorism and Responses to Terrorism (START), headquartered at the University of Maryland</a:t>
            </a:r>
            <a:r>
              <a:rPr lang="en-US" sz="1700" dirty="0">
                <a:solidFill>
                  <a:schemeClr val="tx1">
                    <a:lumMod val="85000"/>
                    <a:lumOff val="15000"/>
                  </a:schemeClr>
                </a:solidFill>
              </a:rPr>
              <a:t>. </a:t>
            </a:r>
            <a:r>
              <a:rPr lang="it-IT" sz="1700" dirty="0"/>
              <a:t>The GTD includes systematic data on domestic as well as international terrorist incidents that have occurred </a:t>
            </a:r>
            <a:r>
              <a:rPr lang="en-GB" sz="1700" dirty="0"/>
              <a:t>during</a:t>
            </a:r>
            <a:r>
              <a:rPr lang="it-IT" sz="1700" dirty="0"/>
              <a:t> the period 1970 – 2017, except 1993. We have over a one million of data.  </a:t>
            </a:r>
          </a:p>
        </p:txBody>
      </p:sp>
      <p:sp>
        <p:nvSpPr>
          <p:cNvPr id="7" name="Segnaposto contenuto 2">
            <a:extLst>
              <a:ext uri="{FF2B5EF4-FFF2-40B4-BE49-F238E27FC236}">
                <a16:creationId xmlns:a16="http://schemas.microsoft.com/office/drawing/2014/main" id="{D16E24DF-6658-A74F-8C27-ECB1DE557D42}"/>
              </a:ext>
            </a:extLst>
          </p:cNvPr>
          <p:cNvSpPr txBox="1">
            <a:spLocks/>
          </p:cNvSpPr>
          <p:nvPr/>
        </p:nvSpPr>
        <p:spPr>
          <a:xfrm>
            <a:off x="6095998" y="2265987"/>
            <a:ext cx="4087763" cy="372185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it-IT" sz="1800" dirty="0"/>
          </a:p>
        </p:txBody>
      </p:sp>
      <p:sp>
        <p:nvSpPr>
          <p:cNvPr id="8" name="Segnaposto contenuto 2">
            <a:extLst>
              <a:ext uri="{FF2B5EF4-FFF2-40B4-BE49-F238E27FC236}">
                <a16:creationId xmlns:a16="http://schemas.microsoft.com/office/drawing/2014/main" id="{A2DCF6B3-48FF-E14E-9C9A-F87A84B68416}"/>
              </a:ext>
            </a:extLst>
          </p:cNvPr>
          <p:cNvSpPr txBox="1">
            <a:spLocks/>
          </p:cNvSpPr>
          <p:nvPr/>
        </p:nvSpPr>
        <p:spPr>
          <a:xfrm>
            <a:off x="6095998" y="2371335"/>
            <a:ext cx="4087763" cy="315702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it-IT" sz="1800" dirty="0"/>
              <a:t>Latitude</a:t>
            </a:r>
          </a:p>
          <a:p>
            <a:r>
              <a:rPr lang="it-IT" sz="1800" dirty="0"/>
              <a:t>Longitude</a:t>
            </a:r>
          </a:p>
          <a:p>
            <a:r>
              <a:rPr lang="it-IT" sz="1800" dirty="0"/>
              <a:t>Attack type</a:t>
            </a:r>
          </a:p>
          <a:p>
            <a:r>
              <a:rPr lang="it-IT" sz="1800" dirty="0"/>
              <a:t>Target type</a:t>
            </a:r>
          </a:p>
          <a:p>
            <a:r>
              <a:rPr lang="it-IT" sz="1800" dirty="0"/>
              <a:t>Target subtype</a:t>
            </a:r>
          </a:p>
          <a:p>
            <a:r>
              <a:rPr lang="it-IT" sz="1800" dirty="0"/>
              <a:t>Group name</a:t>
            </a:r>
          </a:p>
          <a:p>
            <a:r>
              <a:rPr lang="it-IT" sz="1800" dirty="0"/>
              <a:t>Weap type</a:t>
            </a:r>
          </a:p>
          <a:p>
            <a:r>
              <a:rPr lang="it-IT" sz="1800" dirty="0"/>
              <a:t>Kills number</a:t>
            </a:r>
          </a:p>
          <a:p>
            <a:endParaRPr lang="it-IT" sz="1800" dirty="0"/>
          </a:p>
        </p:txBody>
      </p:sp>
    </p:spTree>
    <p:extLst>
      <p:ext uri="{BB962C8B-B14F-4D97-AF65-F5344CB8AC3E}">
        <p14:creationId xmlns:p14="http://schemas.microsoft.com/office/powerpoint/2010/main" val="27334066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48CA7D8-C86A-9F4C-9A75-980370233C07}"/>
              </a:ext>
            </a:extLst>
          </p:cNvPr>
          <p:cNvSpPr>
            <a:spLocks noGrp="1"/>
          </p:cNvSpPr>
          <p:nvPr>
            <p:ph type="title"/>
          </p:nvPr>
        </p:nvSpPr>
        <p:spPr>
          <a:xfrm>
            <a:off x="838200" y="8470"/>
            <a:ext cx="10515600" cy="1325563"/>
          </a:xfrm>
        </p:spPr>
        <p:txBody>
          <a:bodyPr/>
          <a:lstStyle/>
          <a:p>
            <a:r>
              <a:rPr lang="it-IT" b="1" dirty="0">
                <a:solidFill>
                  <a:schemeClr val="tx1">
                    <a:lumMod val="85000"/>
                    <a:lumOff val="15000"/>
                  </a:schemeClr>
                </a:solidFill>
              </a:rPr>
              <a:t>Dataset and preprocessing</a:t>
            </a:r>
          </a:p>
        </p:txBody>
      </p:sp>
      <p:sp>
        <p:nvSpPr>
          <p:cNvPr id="4" name="Rettangolo 3">
            <a:extLst>
              <a:ext uri="{FF2B5EF4-FFF2-40B4-BE49-F238E27FC236}">
                <a16:creationId xmlns:a16="http://schemas.microsoft.com/office/drawing/2014/main" id="{5E7A3BA6-5351-CB46-A9DF-C2358186861D}"/>
              </a:ext>
            </a:extLst>
          </p:cNvPr>
          <p:cNvSpPr/>
          <p:nvPr/>
        </p:nvSpPr>
        <p:spPr>
          <a:xfrm>
            <a:off x="0" y="6176962"/>
            <a:ext cx="12192000" cy="681037"/>
          </a:xfrm>
          <a:prstGeom prst="rect">
            <a:avLst/>
          </a:prstGeom>
          <a:solidFill>
            <a:schemeClr val="tx1">
              <a:lumMod val="75000"/>
              <a:lumOff val="25000"/>
            </a:schemeClr>
          </a:solidFill>
          <a:ln w="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02/03/21	Visual Analytics, Sapienza					Ludovico Ottobre, Gianmarco Evangelista</a:t>
            </a:r>
          </a:p>
        </p:txBody>
      </p:sp>
      <p:sp>
        <p:nvSpPr>
          <p:cNvPr id="7" name="Segnaposto contenuto 2">
            <a:extLst>
              <a:ext uri="{FF2B5EF4-FFF2-40B4-BE49-F238E27FC236}">
                <a16:creationId xmlns:a16="http://schemas.microsoft.com/office/drawing/2014/main" id="{D16E24DF-6658-A74F-8C27-ECB1DE557D42}"/>
              </a:ext>
            </a:extLst>
          </p:cNvPr>
          <p:cNvSpPr txBox="1">
            <a:spLocks/>
          </p:cNvSpPr>
          <p:nvPr/>
        </p:nvSpPr>
        <p:spPr>
          <a:xfrm>
            <a:off x="6095998" y="2265987"/>
            <a:ext cx="4087763" cy="372185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it-IT" sz="1800" dirty="0"/>
          </a:p>
        </p:txBody>
      </p:sp>
      <p:sp>
        <p:nvSpPr>
          <p:cNvPr id="9" name="Rettangolo 8">
            <a:extLst>
              <a:ext uri="{FF2B5EF4-FFF2-40B4-BE49-F238E27FC236}">
                <a16:creationId xmlns:a16="http://schemas.microsoft.com/office/drawing/2014/main" id="{F22E3140-2A57-C049-8A83-A1CA4BDEDD73}"/>
              </a:ext>
            </a:extLst>
          </p:cNvPr>
          <p:cNvSpPr/>
          <p:nvPr/>
        </p:nvSpPr>
        <p:spPr>
          <a:xfrm>
            <a:off x="838200" y="1523151"/>
            <a:ext cx="10515599" cy="4093428"/>
          </a:xfrm>
          <a:prstGeom prst="rect">
            <a:avLst/>
          </a:prstGeom>
        </p:spPr>
        <p:txBody>
          <a:bodyPr wrap="square">
            <a:spAutoFit/>
          </a:bodyPr>
          <a:lstStyle/>
          <a:p>
            <a:r>
              <a:rPr lang="it-IT" sz="2000" dirty="0"/>
              <a:t>In order to manage in the right way the dataset, we needed of </a:t>
            </a:r>
            <a:r>
              <a:rPr lang="it-IT" sz="2000" b="1" dirty="0"/>
              <a:t>preprocessing</a:t>
            </a:r>
            <a:r>
              <a:rPr lang="it-IT" sz="2000" dirty="0"/>
              <a:t> to establish which variables we needed and to remove some events that didn’t give a complete information respect the ones we have used. At the end of the preprocessing we have about </a:t>
            </a:r>
            <a:r>
              <a:rPr lang="it-IT" sz="2000" b="1" dirty="0"/>
              <a:t>80,000</a:t>
            </a:r>
            <a:r>
              <a:rPr lang="it-IT" sz="2000" dirty="0"/>
              <a:t> </a:t>
            </a:r>
            <a:r>
              <a:rPr lang="it-IT" sz="2000" b="1" dirty="0"/>
              <a:t>attacks</a:t>
            </a:r>
            <a:r>
              <a:rPr lang="it-IT" sz="2000" dirty="0"/>
              <a:t> in fact we have deleted all the attacks with a number of kills equal to zero - it would have been useless for our analysis goal - and all lines with missing data.</a:t>
            </a:r>
          </a:p>
          <a:p>
            <a:endParaRPr lang="it-IT" sz="2000" dirty="0"/>
          </a:p>
          <a:p>
            <a:r>
              <a:rPr lang="it-IT" sz="2000" dirty="0"/>
              <a:t>Done the basic preprocessing we have used the </a:t>
            </a:r>
            <a:r>
              <a:rPr lang="it-IT" sz="2000" b="1" dirty="0"/>
              <a:t>PCA</a:t>
            </a:r>
            <a:r>
              <a:rPr lang="it-IT" sz="2000" dirty="0"/>
              <a:t> </a:t>
            </a:r>
            <a:r>
              <a:rPr lang="it-IT" sz="2000" b="1" dirty="0"/>
              <a:t>algorithm</a:t>
            </a:r>
            <a:r>
              <a:rPr lang="it-IT" sz="2000" dirty="0"/>
              <a:t>, performed on dataset features in order to calculate and store them as two new columns of the dataset:</a:t>
            </a:r>
          </a:p>
          <a:p>
            <a:endParaRPr lang="it-IT" sz="2000" dirty="0"/>
          </a:p>
          <a:p>
            <a:r>
              <a:rPr lang="it-IT" sz="2000" b="1" dirty="0"/>
              <a:t>PCA_Component1</a:t>
            </a:r>
            <a:r>
              <a:rPr lang="it-IT" sz="2000" dirty="0"/>
              <a:t>: first component computed by PCA algorithm, the one with the highest variance.</a:t>
            </a:r>
          </a:p>
          <a:p>
            <a:endParaRPr lang="it-IT" sz="2000" dirty="0"/>
          </a:p>
          <a:p>
            <a:r>
              <a:rPr lang="it-IT" sz="2000" b="1" dirty="0"/>
              <a:t>PCA_Component2</a:t>
            </a:r>
            <a:r>
              <a:rPr lang="it-IT" sz="2000" dirty="0"/>
              <a:t>: second component computed by PCA algorithm, the one with the highest variance that is orthogonal to the first, so it is linearly uncorrelated with it.</a:t>
            </a:r>
          </a:p>
        </p:txBody>
      </p:sp>
    </p:spTree>
    <p:extLst>
      <p:ext uri="{BB962C8B-B14F-4D97-AF65-F5344CB8AC3E}">
        <p14:creationId xmlns:p14="http://schemas.microsoft.com/office/powerpoint/2010/main" val="11180007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48CA7D8-C86A-9F4C-9A75-980370233C07}"/>
              </a:ext>
            </a:extLst>
          </p:cNvPr>
          <p:cNvSpPr>
            <a:spLocks noGrp="1"/>
          </p:cNvSpPr>
          <p:nvPr>
            <p:ph type="title"/>
          </p:nvPr>
        </p:nvSpPr>
        <p:spPr>
          <a:xfrm>
            <a:off x="838200" y="18256"/>
            <a:ext cx="10515600" cy="1325563"/>
          </a:xfrm>
        </p:spPr>
        <p:txBody>
          <a:bodyPr/>
          <a:lstStyle/>
          <a:p>
            <a:r>
              <a:rPr lang="it-IT" b="1" dirty="0" err="1">
                <a:solidFill>
                  <a:schemeClr val="tx1">
                    <a:lumMod val="85000"/>
                    <a:lumOff val="15000"/>
                  </a:schemeClr>
                </a:solidFill>
              </a:rPr>
              <a:t>Overview</a:t>
            </a:r>
            <a:endParaRPr lang="it-IT" b="1" dirty="0">
              <a:solidFill>
                <a:schemeClr val="tx1">
                  <a:lumMod val="85000"/>
                  <a:lumOff val="15000"/>
                </a:schemeClr>
              </a:solidFill>
            </a:endParaRPr>
          </a:p>
        </p:txBody>
      </p:sp>
      <p:sp>
        <p:nvSpPr>
          <p:cNvPr id="3" name="Segnaposto contenuto 2">
            <a:extLst>
              <a:ext uri="{FF2B5EF4-FFF2-40B4-BE49-F238E27FC236}">
                <a16:creationId xmlns:a16="http://schemas.microsoft.com/office/drawing/2014/main" id="{FEA0A8C9-831D-2549-A988-5F07F5E2EBCA}"/>
              </a:ext>
            </a:extLst>
          </p:cNvPr>
          <p:cNvSpPr>
            <a:spLocks noGrp="1"/>
          </p:cNvSpPr>
          <p:nvPr>
            <p:ph idx="1"/>
          </p:nvPr>
        </p:nvSpPr>
        <p:spPr>
          <a:xfrm>
            <a:off x="838200" y="2194123"/>
            <a:ext cx="4492083" cy="4258953"/>
          </a:xfrm>
        </p:spPr>
        <p:txBody>
          <a:bodyPr>
            <a:normAutofit/>
          </a:bodyPr>
          <a:lstStyle/>
          <a:p>
            <a:r>
              <a:rPr lang="it-IT" sz="2200" dirty="0"/>
              <a:t>Starting the project, this </a:t>
            </a:r>
            <a:r>
              <a:rPr lang="it-IT" sz="2200" b="1" dirty="0"/>
              <a:t>overview</a:t>
            </a:r>
            <a:r>
              <a:rPr lang="it-IT" sz="2200" dirty="0"/>
              <a:t> appears to the users: they can explore the map, read the frequencies of </a:t>
            </a:r>
            <a:r>
              <a:rPr lang="it-IT" sz="2200" b="1" dirty="0"/>
              <a:t>attacks</a:t>
            </a:r>
            <a:r>
              <a:rPr lang="it-IT" sz="2200" dirty="0"/>
              <a:t> and </a:t>
            </a:r>
            <a:r>
              <a:rPr lang="it-IT" sz="2200" b="1" dirty="0"/>
              <a:t>deaths</a:t>
            </a:r>
            <a:r>
              <a:rPr lang="it-IT" sz="2200" dirty="0"/>
              <a:t> through the bar, analyze different trends with the line chart, filtering the parallel coordinates chart and use the scatterplot in order see how data are distributed according to the first two PCA </a:t>
            </a:r>
            <a:r>
              <a:rPr lang="it-IT" sz="2200" dirty="0" err="1"/>
              <a:t>components</a:t>
            </a:r>
            <a:r>
              <a:rPr lang="it-IT" sz="2200" dirty="0"/>
              <a:t>.</a:t>
            </a:r>
          </a:p>
        </p:txBody>
      </p:sp>
      <p:sp>
        <p:nvSpPr>
          <p:cNvPr id="4" name="Rettangolo 3">
            <a:extLst>
              <a:ext uri="{FF2B5EF4-FFF2-40B4-BE49-F238E27FC236}">
                <a16:creationId xmlns:a16="http://schemas.microsoft.com/office/drawing/2014/main" id="{5E7A3BA6-5351-CB46-A9DF-C2358186861D}"/>
              </a:ext>
            </a:extLst>
          </p:cNvPr>
          <p:cNvSpPr/>
          <p:nvPr/>
        </p:nvSpPr>
        <p:spPr>
          <a:xfrm>
            <a:off x="0" y="6176962"/>
            <a:ext cx="12192000" cy="681037"/>
          </a:xfrm>
          <a:prstGeom prst="rect">
            <a:avLst/>
          </a:prstGeom>
          <a:solidFill>
            <a:schemeClr val="tx1">
              <a:lumMod val="75000"/>
              <a:lumOff val="25000"/>
            </a:schemeClr>
          </a:solidFill>
          <a:ln w="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02/03/21	Visual Analytics, Sapienza					Ludovico Ottobre, Gianmarco Evangelista</a:t>
            </a:r>
          </a:p>
        </p:txBody>
      </p:sp>
      <p:sp>
        <p:nvSpPr>
          <p:cNvPr id="11" name="Rettangolo 10">
            <a:extLst>
              <a:ext uri="{FF2B5EF4-FFF2-40B4-BE49-F238E27FC236}">
                <a16:creationId xmlns:a16="http://schemas.microsoft.com/office/drawing/2014/main" id="{FE5C6452-9485-3444-ADD9-51AA9E89A4E5}"/>
              </a:ext>
            </a:extLst>
          </p:cNvPr>
          <p:cNvSpPr/>
          <p:nvPr/>
        </p:nvSpPr>
        <p:spPr>
          <a:xfrm>
            <a:off x="838200" y="1133844"/>
            <a:ext cx="10515600" cy="646331"/>
          </a:xfrm>
          <a:prstGeom prst="rect">
            <a:avLst/>
          </a:prstGeom>
        </p:spPr>
        <p:txBody>
          <a:bodyPr wrap="square">
            <a:spAutoFit/>
          </a:bodyPr>
          <a:lstStyle/>
          <a:p>
            <a:r>
              <a:rPr lang="en-GB" dirty="0"/>
              <a:t>Different views are used in this project to build a complete tool for analyzing terrorist attacks.</a:t>
            </a:r>
          </a:p>
          <a:p>
            <a:r>
              <a:rPr lang="en-GB" dirty="0"/>
              <a:t>Those views are built using D3.js and exposes a wide of information.</a:t>
            </a:r>
          </a:p>
        </p:txBody>
      </p:sp>
      <p:pic>
        <p:nvPicPr>
          <p:cNvPr id="9" name="Immagine 8" descr="Immagine che contiene testo, elettronico, screenshot, computer&#10;&#10;Descrizione generata automaticamente">
            <a:extLst>
              <a:ext uri="{FF2B5EF4-FFF2-40B4-BE49-F238E27FC236}">
                <a16:creationId xmlns:a16="http://schemas.microsoft.com/office/drawing/2014/main" id="{1F10648B-5433-A843-90FE-478A61B25FC8}"/>
              </a:ext>
            </a:extLst>
          </p:cNvPr>
          <p:cNvPicPr>
            <a:picLocks noChangeAspect="1"/>
          </p:cNvPicPr>
          <p:nvPr/>
        </p:nvPicPr>
        <p:blipFill>
          <a:blip r:embed="rId2"/>
          <a:stretch>
            <a:fillRect/>
          </a:stretch>
        </p:blipFill>
        <p:spPr>
          <a:xfrm>
            <a:off x="5561374" y="2194123"/>
            <a:ext cx="6181170" cy="3568890"/>
          </a:xfrm>
          <a:prstGeom prst="rect">
            <a:avLst/>
          </a:prstGeom>
        </p:spPr>
      </p:pic>
    </p:spTree>
    <p:extLst>
      <p:ext uri="{BB962C8B-B14F-4D97-AF65-F5344CB8AC3E}">
        <p14:creationId xmlns:p14="http://schemas.microsoft.com/office/powerpoint/2010/main" val="8802911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48CA7D8-C86A-9F4C-9A75-980370233C07}"/>
              </a:ext>
            </a:extLst>
          </p:cNvPr>
          <p:cNvSpPr>
            <a:spLocks noGrp="1"/>
          </p:cNvSpPr>
          <p:nvPr>
            <p:ph type="title"/>
          </p:nvPr>
        </p:nvSpPr>
        <p:spPr>
          <a:xfrm>
            <a:off x="838200" y="18256"/>
            <a:ext cx="10515600" cy="1325563"/>
          </a:xfrm>
        </p:spPr>
        <p:txBody>
          <a:bodyPr/>
          <a:lstStyle/>
          <a:p>
            <a:r>
              <a:rPr lang="it-IT" b="1" dirty="0">
                <a:solidFill>
                  <a:schemeClr val="tx1">
                    <a:lumMod val="85000"/>
                    <a:lumOff val="15000"/>
                  </a:schemeClr>
                </a:solidFill>
              </a:rPr>
              <a:t>Visualization: Geographic map</a:t>
            </a:r>
          </a:p>
        </p:txBody>
      </p:sp>
      <p:sp>
        <p:nvSpPr>
          <p:cNvPr id="4" name="Rettangolo 3">
            <a:extLst>
              <a:ext uri="{FF2B5EF4-FFF2-40B4-BE49-F238E27FC236}">
                <a16:creationId xmlns:a16="http://schemas.microsoft.com/office/drawing/2014/main" id="{5E7A3BA6-5351-CB46-A9DF-C2358186861D}"/>
              </a:ext>
            </a:extLst>
          </p:cNvPr>
          <p:cNvSpPr/>
          <p:nvPr/>
        </p:nvSpPr>
        <p:spPr>
          <a:xfrm>
            <a:off x="0" y="6176962"/>
            <a:ext cx="12192000" cy="681037"/>
          </a:xfrm>
          <a:prstGeom prst="rect">
            <a:avLst/>
          </a:prstGeom>
          <a:solidFill>
            <a:schemeClr val="tx1">
              <a:lumMod val="75000"/>
              <a:lumOff val="25000"/>
            </a:schemeClr>
          </a:solidFill>
          <a:ln w="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02/03/21	Visual Analytics, Sapienza					Ludovico Ottobre, Gianmarco Evangelista</a:t>
            </a:r>
          </a:p>
        </p:txBody>
      </p:sp>
      <p:sp>
        <p:nvSpPr>
          <p:cNvPr id="6" name="Segnaposto contenuto 5">
            <a:extLst>
              <a:ext uri="{FF2B5EF4-FFF2-40B4-BE49-F238E27FC236}">
                <a16:creationId xmlns:a16="http://schemas.microsoft.com/office/drawing/2014/main" id="{12054888-942F-CD45-8ADB-F1F674AF535B}"/>
              </a:ext>
            </a:extLst>
          </p:cNvPr>
          <p:cNvSpPr>
            <a:spLocks noGrp="1"/>
          </p:cNvSpPr>
          <p:nvPr>
            <p:ph idx="1"/>
          </p:nvPr>
        </p:nvSpPr>
        <p:spPr>
          <a:xfrm>
            <a:off x="838200" y="2044931"/>
            <a:ext cx="5462848" cy="4568387"/>
          </a:xfrm>
        </p:spPr>
        <p:txBody>
          <a:bodyPr>
            <a:normAutofit/>
          </a:bodyPr>
          <a:lstStyle/>
          <a:p>
            <a:pPr marL="0" indent="0">
              <a:buNone/>
            </a:pPr>
            <a:endParaRPr lang="it-IT" dirty="0"/>
          </a:p>
          <a:p>
            <a:pPr marL="0" indent="0">
              <a:buNone/>
            </a:pPr>
            <a:endParaRPr lang="it-IT" dirty="0"/>
          </a:p>
          <a:p>
            <a:pPr marL="0" indent="0">
              <a:buNone/>
            </a:pPr>
            <a:endParaRPr lang="en-GB" dirty="0"/>
          </a:p>
        </p:txBody>
      </p:sp>
      <p:sp>
        <p:nvSpPr>
          <p:cNvPr id="8" name="Segnaposto contenuto 5">
            <a:extLst>
              <a:ext uri="{FF2B5EF4-FFF2-40B4-BE49-F238E27FC236}">
                <a16:creationId xmlns:a16="http://schemas.microsoft.com/office/drawing/2014/main" id="{0D7381C1-BBFE-1E41-8472-75848CB29BBC}"/>
              </a:ext>
            </a:extLst>
          </p:cNvPr>
          <p:cNvSpPr txBox="1">
            <a:spLocks/>
          </p:cNvSpPr>
          <p:nvPr/>
        </p:nvSpPr>
        <p:spPr>
          <a:xfrm>
            <a:off x="838200" y="1800249"/>
            <a:ext cx="5122333" cy="3821061"/>
          </a:xfrm>
          <a:prstGeom prst="rect">
            <a:avLst/>
          </a:prstGeom>
        </p:spPr>
        <p:txBody>
          <a:bodyPr vert="horz" lIns="91440" tIns="45720" rIns="91440" bIns="45720" rtlCol="0">
            <a:normAutofit fontScale="850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300" dirty="0"/>
              <a:t>The map graph </a:t>
            </a:r>
            <a:r>
              <a:rPr lang="en-US" sz="3300" b="1" dirty="0"/>
              <a:t>offers</a:t>
            </a:r>
            <a:r>
              <a:rPr lang="en-US" sz="3300" dirty="0"/>
              <a:t> a </a:t>
            </a:r>
            <a:r>
              <a:rPr lang="en-US" sz="3300" b="1" dirty="0"/>
              <a:t>clear</a:t>
            </a:r>
            <a:r>
              <a:rPr lang="en-US" sz="3300" dirty="0"/>
              <a:t> </a:t>
            </a:r>
            <a:r>
              <a:rPr lang="en-US" sz="3300" b="1" dirty="0"/>
              <a:t>visualization</a:t>
            </a:r>
            <a:r>
              <a:rPr lang="en-US" sz="3300" dirty="0"/>
              <a:t> of the attack events over the different countries in which those events took place.</a:t>
            </a:r>
            <a:r>
              <a:rPr lang="it-IT" sz="3300" dirty="0"/>
              <a:t> </a:t>
            </a:r>
          </a:p>
          <a:p>
            <a:r>
              <a:rPr lang="it-IT" sz="3300" dirty="0" err="1"/>
              <a:t>It</a:t>
            </a:r>
            <a:r>
              <a:rPr lang="it-IT" sz="3300" dirty="0"/>
              <a:t> </a:t>
            </a:r>
            <a:r>
              <a:rPr lang="it-IT" sz="3300" b="1" dirty="0" err="1"/>
              <a:t>helps</a:t>
            </a:r>
            <a:r>
              <a:rPr lang="it-IT" sz="3300" dirty="0"/>
              <a:t> the </a:t>
            </a:r>
            <a:r>
              <a:rPr lang="it-IT" sz="3300" b="1" dirty="0" err="1"/>
              <a:t>users</a:t>
            </a:r>
            <a:r>
              <a:rPr lang="it-IT" sz="3300" dirty="0"/>
              <a:t> </a:t>
            </a:r>
            <a:r>
              <a:rPr lang="it-IT" sz="3300" dirty="0" err="1"/>
              <a:t>giving</a:t>
            </a:r>
            <a:r>
              <a:rPr lang="it-IT" sz="3300" dirty="0"/>
              <a:t> </a:t>
            </a:r>
            <a:r>
              <a:rPr lang="it-IT" sz="3300" dirty="0" err="1"/>
              <a:t>them</a:t>
            </a:r>
            <a:r>
              <a:rPr lang="it-IT" sz="3300" dirty="0"/>
              <a:t> the position of the </a:t>
            </a:r>
            <a:r>
              <a:rPr lang="it-IT" sz="3300" dirty="0" err="1"/>
              <a:t>events</a:t>
            </a:r>
            <a:r>
              <a:rPr lang="it-IT" sz="3300" dirty="0"/>
              <a:t> </a:t>
            </a:r>
            <a:r>
              <a:rPr lang="it-IT" sz="3300" dirty="0" err="1"/>
              <a:t>which</a:t>
            </a:r>
            <a:r>
              <a:rPr lang="it-IT" sz="3300" dirty="0"/>
              <a:t> </a:t>
            </a:r>
            <a:r>
              <a:rPr lang="it-IT" sz="3300" dirty="0" err="1"/>
              <a:t>otherwise</a:t>
            </a:r>
            <a:r>
              <a:rPr lang="it-IT" sz="3300" dirty="0"/>
              <a:t> </a:t>
            </a:r>
            <a:r>
              <a:rPr lang="it-IT" sz="3300" dirty="0" err="1"/>
              <a:t>is</a:t>
            </a:r>
            <a:r>
              <a:rPr lang="it-IT" sz="3300" dirty="0"/>
              <a:t> hard to </a:t>
            </a:r>
            <a:r>
              <a:rPr lang="it-IT" sz="3300" dirty="0" err="1"/>
              <a:t>get</a:t>
            </a:r>
            <a:r>
              <a:rPr lang="it-IT" sz="3300" dirty="0"/>
              <a:t> </a:t>
            </a:r>
            <a:r>
              <a:rPr lang="it-IT" sz="3300" dirty="0" err="1"/>
              <a:t>it</a:t>
            </a:r>
            <a:r>
              <a:rPr lang="it-IT" sz="3300" dirty="0"/>
              <a:t>. </a:t>
            </a:r>
          </a:p>
          <a:p>
            <a:r>
              <a:rPr lang="it-IT" sz="3300" b="1" dirty="0"/>
              <a:t>Each</a:t>
            </a:r>
            <a:r>
              <a:rPr lang="it-IT" sz="3300" dirty="0"/>
              <a:t> </a:t>
            </a:r>
            <a:r>
              <a:rPr lang="it-IT" sz="3300" b="1" dirty="0" err="1"/>
              <a:t>event</a:t>
            </a:r>
            <a:r>
              <a:rPr lang="it-IT" sz="3300" dirty="0"/>
              <a:t> </a:t>
            </a:r>
            <a:r>
              <a:rPr lang="it-IT" sz="3300" dirty="0" err="1"/>
              <a:t>is</a:t>
            </a:r>
            <a:r>
              <a:rPr lang="it-IT" sz="3300" dirty="0"/>
              <a:t> </a:t>
            </a:r>
            <a:r>
              <a:rPr lang="it-IT" sz="3300" dirty="0" err="1"/>
              <a:t>represented</a:t>
            </a:r>
            <a:r>
              <a:rPr lang="it-IT" sz="3300" dirty="0"/>
              <a:t> by a </a:t>
            </a:r>
            <a:r>
              <a:rPr lang="it-IT" sz="3300" dirty="0" err="1"/>
              <a:t>circle</a:t>
            </a:r>
            <a:r>
              <a:rPr lang="it-IT" sz="3300" dirty="0"/>
              <a:t> on the </a:t>
            </a:r>
            <a:r>
              <a:rPr lang="it-IT" sz="3300" dirty="0" err="1"/>
              <a:t>map</a:t>
            </a:r>
            <a:r>
              <a:rPr lang="it-IT" sz="3300" dirty="0"/>
              <a:t>.</a:t>
            </a:r>
          </a:p>
          <a:p>
            <a:pPr marL="0" indent="0">
              <a:buFont typeface="Arial" panose="020B0604020202020204" pitchFamily="34" charset="0"/>
              <a:buNone/>
            </a:pPr>
            <a:endParaRPr lang="en-GB" dirty="0"/>
          </a:p>
        </p:txBody>
      </p:sp>
      <p:pic>
        <p:nvPicPr>
          <p:cNvPr id="3" name="Immagine 2">
            <a:extLst>
              <a:ext uri="{FF2B5EF4-FFF2-40B4-BE49-F238E27FC236}">
                <a16:creationId xmlns:a16="http://schemas.microsoft.com/office/drawing/2014/main" id="{04F036F6-9114-A04C-8834-C671BF0E0E2F}"/>
              </a:ext>
            </a:extLst>
          </p:cNvPr>
          <p:cNvPicPr>
            <a:picLocks noChangeAspect="1"/>
          </p:cNvPicPr>
          <p:nvPr/>
        </p:nvPicPr>
        <p:blipFill>
          <a:blip r:embed="rId2"/>
          <a:stretch>
            <a:fillRect/>
          </a:stretch>
        </p:blipFill>
        <p:spPr>
          <a:xfrm>
            <a:off x="6096000" y="1984614"/>
            <a:ext cx="5491600" cy="2888772"/>
          </a:xfrm>
          <a:prstGeom prst="rect">
            <a:avLst/>
          </a:prstGeom>
        </p:spPr>
      </p:pic>
    </p:spTree>
    <p:extLst>
      <p:ext uri="{BB962C8B-B14F-4D97-AF65-F5344CB8AC3E}">
        <p14:creationId xmlns:p14="http://schemas.microsoft.com/office/powerpoint/2010/main" val="16159763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48CA7D8-C86A-9F4C-9A75-980370233C07}"/>
              </a:ext>
            </a:extLst>
          </p:cNvPr>
          <p:cNvSpPr>
            <a:spLocks noGrp="1"/>
          </p:cNvSpPr>
          <p:nvPr>
            <p:ph type="title"/>
          </p:nvPr>
        </p:nvSpPr>
        <p:spPr>
          <a:xfrm>
            <a:off x="838200" y="18256"/>
            <a:ext cx="10515600" cy="1325563"/>
          </a:xfrm>
        </p:spPr>
        <p:txBody>
          <a:bodyPr/>
          <a:lstStyle/>
          <a:p>
            <a:r>
              <a:rPr lang="it-IT" b="1" dirty="0">
                <a:solidFill>
                  <a:schemeClr val="tx1">
                    <a:lumMod val="85000"/>
                    <a:lumOff val="15000"/>
                  </a:schemeClr>
                </a:solidFill>
              </a:rPr>
              <a:t>Visualization: Parallel graph</a:t>
            </a:r>
          </a:p>
        </p:txBody>
      </p:sp>
      <p:sp>
        <p:nvSpPr>
          <p:cNvPr id="4" name="Rettangolo 3">
            <a:extLst>
              <a:ext uri="{FF2B5EF4-FFF2-40B4-BE49-F238E27FC236}">
                <a16:creationId xmlns:a16="http://schemas.microsoft.com/office/drawing/2014/main" id="{5E7A3BA6-5351-CB46-A9DF-C2358186861D}"/>
              </a:ext>
            </a:extLst>
          </p:cNvPr>
          <p:cNvSpPr/>
          <p:nvPr/>
        </p:nvSpPr>
        <p:spPr>
          <a:xfrm>
            <a:off x="0" y="6176962"/>
            <a:ext cx="12192000" cy="681037"/>
          </a:xfrm>
          <a:prstGeom prst="rect">
            <a:avLst/>
          </a:prstGeom>
          <a:solidFill>
            <a:schemeClr val="tx1">
              <a:lumMod val="75000"/>
              <a:lumOff val="25000"/>
            </a:schemeClr>
          </a:solidFill>
          <a:ln w="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02/03/21	Visual Analytics, Sapienza					Ludovico Ottobre, Gianmarco Evangelista</a:t>
            </a:r>
          </a:p>
        </p:txBody>
      </p:sp>
      <p:sp>
        <p:nvSpPr>
          <p:cNvPr id="6" name="Segnaposto contenuto 5">
            <a:extLst>
              <a:ext uri="{FF2B5EF4-FFF2-40B4-BE49-F238E27FC236}">
                <a16:creationId xmlns:a16="http://schemas.microsoft.com/office/drawing/2014/main" id="{12054888-942F-CD45-8ADB-F1F674AF535B}"/>
              </a:ext>
            </a:extLst>
          </p:cNvPr>
          <p:cNvSpPr>
            <a:spLocks noGrp="1"/>
          </p:cNvSpPr>
          <p:nvPr>
            <p:ph idx="1"/>
          </p:nvPr>
        </p:nvSpPr>
        <p:spPr>
          <a:xfrm>
            <a:off x="838200" y="2044931"/>
            <a:ext cx="5462848" cy="4568387"/>
          </a:xfrm>
        </p:spPr>
        <p:txBody>
          <a:bodyPr>
            <a:normAutofit/>
          </a:bodyPr>
          <a:lstStyle/>
          <a:p>
            <a:pPr marL="0" indent="0">
              <a:buNone/>
            </a:pPr>
            <a:endParaRPr lang="it-IT" dirty="0"/>
          </a:p>
          <a:p>
            <a:pPr marL="0" indent="0">
              <a:buNone/>
            </a:pPr>
            <a:endParaRPr lang="it-IT" dirty="0"/>
          </a:p>
          <a:p>
            <a:pPr marL="0" indent="0">
              <a:buNone/>
            </a:pPr>
            <a:endParaRPr lang="en-GB" dirty="0"/>
          </a:p>
        </p:txBody>
      </p:sp>
      <p:sp>
        <p:nvSpPr>
          <p:cNvPr id="8" name="Segnaposto contenuto 5">
            <a:extLst>
              <a:ext uri="{FF2B5EF4-FFF2-40B4-BE49-F238E27FC236}">
                <a16:creationId xmlns:a16="http://schemas.microsoft.com/office/drawing/2014/main" id="{0D7381C1-BBFE-1E41-8472-75848CB29BBC}"/>
              </a:ext>
            </a:extLst>
          </p:cNvPr>
          <p:cNvSpPr txBox="1">
            <a:spLocks/>
          </p:cNvSpPr>
          <p:nvPr/>
        </p:nvSpPr>
        <p:spPr>
          <a:xfrm>
            <a:off x="838200" y="1585279"/>
            <a:ext cx="5122333" cy="434700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it-IT" dirty="0"/>
              <a:t>The </a:t>
            </a:r>
            <a:r>
              <a:rPr lang="it-IT" b="1" dirty="0"/>
              <a:t>main</a:t>
            </a:r>
            <a:r>
              <a:rPr lang="it-IT" dirty="0"/>
              <a:t> </a:t>
            </a:r>
            <a:r>
              <a:rPr lang="it-IT" b="1" dirty="0"/>
              <a:t>view</a:t>
            </a:r>
            <a:r>
              <a:rPr lang="it-IT" dirty="0"/>
              <a:t> of the project is the Parallel Graph. </a:t>
            </a:r>
          </a:p>
          <a:p>
            <a:r>
              <a:rPr lang="it-IT" dirty="0"/>
              <a:t>This graph raffigures the </a:t>
            </a:r>
            <a:r>
              <a:rPr lang="it-IT" b="1" dirty="0"/>
              <a:t>different</a:t>
            </a:r>
            <a:r>
              <a:rPr lang="it-IT" dirty="0"/>
              <a:t> </a:t>
            </a:r>
            <a:r>
              <a:rPr lang="it-IT" b="1" dirty="0"/>
              <a:t>dimensions</a:t>
            </a:r>
            <a:r>
              <a:rPr lang="it-IT" dirty="0"/>
              <a:t> of the dataset in a single plot.</a:t>
            </a:r>
            <a:endParaRPr lang="it-IT" sz="3200" dirty="0"/>
          </a:p>
          <a:p>
            <a:r>
              <a:rPr lang="en-US" b="1" dirty="0"/>
              <a:t>Each</a:t>
            </a:r>
            <a:r>
              <a:rPr lang="en-US" dirty="0"/>
              <a:t> </a:t>
            </a:r>
            <a:r>
              <a:rPr lang="en-US" b="1" dirty="0"/>
              <a:t>line</a:t>
            </a:r>
            <a:r>
              <a:rPr lang="en-US" dirty="0"/>
              <a:t> in the graph represents a single event. </a:t>
            </a:r>
          </a:p>
          <a:p>
            <a:r>
              <a:rPr lang="it-IT" b="1" dirty="0"/>
              <a:t>Each</a:t>
            </a:r>
            <a:r>
              <a:rPr lang="it-IT" dirty="0"/>
              <a:t> </a:t>
            </a:r>
            <a:r>
              <a:rPr lang="it-IT" b="1" dirty="0" err="1"/>
              <a:t>vertical</a:t>
            </a:r>
            <a:r>
              <a:rPr lang="it-IT" dirty="0"/>
              <a:t> </a:t>
            </a:r>
            <a:r>
              <a:rPr lang="it-IT" b="1" dirty="0"/>
              <a:t>bar</a:t>
            </a:r>
            <a:r>
              <a:rPr lang="it-IT" dirty="0"/>
              <a:t> </a:t>
            </a:r>
            <a:r>
              <a:rPr lang="it-IT" dirty="0" err="1"/>
              <a:t>represents</a:t>
            </a:r>
            <a:r>
              <a:rPr lang="it-IT" dirty="0"/>
              <a:t> a </a:t>
            </a:r>
            <a:r>
              <a:rPr lang="it-IT" dirty="0" err="1"/>
              <a:t>variable</a:t>
            </a:r>
            <a:r>
              <a:rPr lang="it-IT" dirty="0"/>
              <a:t> and </a:t>
            </a:r>
            <a:r>
              <a:rPr lang="it-IT" dirty="0" err="1"/>
              <a:t>has</a:t>
            </a:r>
            <a:r>
              <a:rPr lang="it-IT" dirty="0"/>
              <a:t> </a:t>
            </a:r>
            <a:r>
              <a:rPr lang="it-IT" dirty="0" err="1"/>
              <a:t>its</a:t>
            </a:r>
            <a:r>
              <a:rPr lang="it-IT" dirty="0"/>
              <a:t> </a:t>
            </a:r>
            <a:r>
              <a:rPr lang="it-IT" dirty="0" err="1"/>
              <a:t>own</a:t>
            </a:r>
            <a:r>
              <a:rPr lang="it-IT" dirty="0"/>
              <a:t> scale. </a:t>
            </a:r>
          </a:p>
          <a:p>
            <a:endParaRPr lang="it-IT" dirty="0"/>
          </a:p>
          <a:p>
            <a:pPr marL="0" indent="0">
              <a:buNone/>
            </a:pPr>
            <a:endParaRPr lang="it-IT" sz="3200" dirty="0"/>
          </a:p>
          <a:p>
            <a:pPr marL="0" indent="0">
              <a:buFont typeface="Arial" panose="020B0604020202020204" pitchFamily="34" charset="0"/>
              <a:buNone/>
            </a:pPr>
            <a:endParaRPr lang="en-GB" dirty="0"/>
          </a:p>
        </p:txBody>
      </p:sp>
      <p:pic>
        <p:nvPicPr>
          <p:cNvPr id="5" name="Immagine 4">
            <a:extLst>
              <a:ext uri="{FF2B5EF4-FFF2-40B4-BE49-F238E27FC236}">
                <a16:creationId xmlns:a16="http://schemas.microsoft.com/office/drawing/2014/main" id="{3C3CAA42-2564-C549-9478-A8AC1EBA9412}"/>
              </a:ext>
            </a:extLst>
          </p:cNvPr>
          <p:cNvPicPr>
            <a:picLocks noChangeAspect="1"/>
          </p:cNvPicPr>
          <p:nvPr/>
        </p:nvPicPr>
        <p:blipFill>
          <a:blip r:embed="rId2"/>
          <a:stretch>
            <a:fillRect/>
          </a:stretch>
        </p:blipFill>
        <p:spPr>
          <a:xfrm>
            <a:off x="6204065" y="1902254"/>
            <a:ext cx="5561201" cy="2925385"/>
          </a:xfrm>
          <a:prstGeom prst="rect">
            <a:avLst/>
          </a:prstGeom>
        </p:spPr>
      </p:pic>
    </p:spTree>
    <p:extLst>
      <p:ext uri="{BB962C8B-B14F-4D97-AF65-F5344CB8AC3E}">
        <p14:creationId xmlns:p14="http://schemas.microsoft.com/office/powerpoint/2010/main" val="41073915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48CA7D8-C86A-9F4C-9A75-980370233C07}"/>
              </a:ext>
            </a:extLst>
          </p:cNvPr>
          <p:cNvSpPr>
            <a:spLocks noGrp="1"/>
          </p:cNvSpPr>
          <p:nvPr>
            <p:ph type="title"/>
          </p:nvPr>
        </p:nvSpPr>
        <p:spPr>
          <a:xfrm>
            <a:off x="838200" y="18256"/>
            <a:ext cx="10515600" cy="1325563"/>
          </a:xfrm>
        </p:spPr>
        <p:txBody>
          <a:bodyPr/>
          <a:lstStyle/>
          <a:p>
            <a:r>
              <a:rPr lang="it-IT" b="1" dirty="0">
                <a:solidFill>
                  <a:schemeClr val="tx1">
                    <a:lumMod val="85000"/>
                    <a:lumOff val="15000"/>
                  </a:schemeClr>
                </a:solidFill>
              </a:rPr>
              <a:t>Visualization: Bar chart</a:t>
            </a:r>
          </a:p>
        </p:txBody>
      </p:sp>
      <p:sp>
        <p:nvSpPr>
          <p:cNvPr id="4" name="Rettangolo 3">
            <a:extLst>
              <a:ext uri="{FF2B5EF4-FFF2-40B4-BE49-F238E27FC236}">
                <a16:creationId xmlns:a16="http://schemas.microsoft.com/office/drawing/2014/main" id="{5E7A3BA6-5351-CB46-A9DF-C2358186861D}"/>
              </a:ext>
            </a:extLst>
          </p:cNvPr>
          <p:cNvSpPr/>
          <p:nvPr/>
        </p:nvSpPr>
        <p:spPr>
          <a:xfrm>
            <a:off x="0" y="6176962"/>
            <a:ext cx="12192000" cy="681037"/>
          </a:xfrm>
          <a:prstGeom prst="rect">
            <a:avLst/>
          </a:prstGeom>
          <a:solidFill>
            <a:schemeClr val="tx1">
              <a:lumMod val="75000"/>
              <a:lumOff val="25000"/>
            </a:schemeClr>
          </a:solidFill>
          <a:ln w="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02/03/21	Visual Analytics, Sapienza					Ludovico Ottobre, Gianmarco Evangelista</a:t>
            </a:r>
          </a:p>
        </p:txBody>
      </p:sp>
      <p:sp>
        <p:nvSpPr>
          <p:cNvPr id="6" name="Segnaposto contenuto 5">
            <a:extLst>
              <a:ext uri="{FF2B5EF4-FFF2-40B4-BE49-F238E27FC236}">
                <a16:creationId xmlns:a16="http://schemas.microsoft.com/office/drawing/2014/main" id="{12054888-942F-CD45-8ADB-F1F674AF535B}"/>
              </a:ext>
            </a:extLst>
          </p:cNvPr>
          <p:cNvSpPr>
            <a:spLocks noGrp="1"/>
          </p:cNvSpPr>
          <p:nvPr>
            <p:ph idx="1"/>
          </p:nvPr>
        </p:nvSpPr>
        <p:spPr>
          <a:xfrm>
            <a:off x="838200" y="1584721"/>
            <a:ext cx="5867400" cy="4351338"/>
          </a:xfrm>
        </p:spPr>
        <p:txBody>
          <a:bodyPr>
            <a:normAutofit/>
          </a:bodyPr>
          <a:lstStyle/>
          <a:p>
            <a:r>
              <a:rPr lang="it-IT" dirty="0"/>
              <a:t>The bar chart shows the </a:t>
            </a:r>
            <a:r>
              <a:rPr lang="it-IT" b="1" dirty="0"/>
              <a:t>top</a:t>
            </a:r>
            <a:r>
              <a:rPr lang="it-IT" dirty="0"/>
              <a:t> </a:t>
            </a:r>
            <a:r>
              <a:rPr lang="it-IT" b="1" dirty="0"/>
              <a:t>15</a:t>
            </a:r>
            <a:r>
              <a:rPr lang="it-IT" dirty="0"/>
              <a:t> countries ranked by the number of terrorist attack events that occurred inside their </a:t>
            </a:r>
            <a:r>
              <a:rPr lang="it-IT" dirty="0" err="1"/>
              <a:t>borders</a:t>
            </a:r>
            <a:r>
              <a:rPr lang="it-IT" dirty="0"/>
              <a:t>.</a:t>
            </a:r>
          </a:p>
          <a:p>
            <a:r>
              <a:rPr lang="it-IT" dirty="0"/>
              <a:t>The </a:t>
            </a:r>
            <a:r>
              <a:rPr lang="it-IT" b="1" dirty="0" err="1"/>
              <a:t>dashed</a:t>
            </a:r>
            <a:r>
              <a:rPr lang="it-IT" dirty="0"/>
              <a:t> </a:t>
            </a:r>
            <a:r>
              <a:rPr lang="it-IT" b="1" dirty="0"/>
              <a:t>line</a:t>
            </a:r>
            <a:r>
              <a:rPr lang="it-IT" dirty="0"/>
              <a:t> </a:t>
            </a:r>
            <a:r>
              <a:rPr lang="it-IT" dirty="0" err="1"/>
              <a:t>represents</a:t>
            </a:r>
            <a:r>
              <a:rPr lang="it-IT" dirty="0"/>
              <a:t> the </a:t>
            </a:r>
            <a:r>
              <a:rPr lang="it-IT" dirty="0" err="1"/>
              <a:t>mean</a:t>
            </a:r>
            <a:r>
              <a:rPr lang="it-IT" dirty="0"/>
              <a:t> </a:t>
            </a:r>
            <a:r>
              <a:rPr lang="it-IT" dirty="0" err="1"/>
              <a:t>value</a:t>
            </a:r>
            <a:r>
              <a:rPr lang="it-IT" dirty="0"/>
              <a:t> and </a:t>
            </a:r>
            <a:r>
              <a:rPr lang="it-IT" dirty="0" err="1"/>
              <a:t>it</a:t>
            </a:r>
            <a:r>
              <a:rPr lang="it-IT" dirty="0"/>
              <a:t> </a:t>
            </a:r>
            <a:r>
              <a:rPr lang="it-IT" dirty="0" err="1"/>
              <a:t>was</a:t>
            </a:r>
            <a:r>
              <a:rPr lang="it-IT" dirty="0"/>
              <a:t> </a:t>
            </a:r>
            <a:r>
              <a:rPr lang="it-IT" dirty="0" err="1"/>
              <a:t>calculated</a:t>
            </a:r>
            <a:r>
              <a:rPr lang="it-IT" dirty="0"/>
              <a:t> in </a:t>
            </a:r>
            <a:r>
              <a:rPr lang="it-IT" dirty="0" err="1"/>
              <a:t>order</a:t>
            </a:r>
            <a:r>
              <a:rPr lang="it-IT" dirty="0"/>
              <a:t> to </a:t>
            </a:r>
            <a:r>
              <a:rPr lang="it-IT" dirty="0" err="1"/>
              <a:t>give</a:t>
            </a:r>
            <a:r>
              <a:rPr lang="it-IT" dirty="0"/>
              <a:t> to the </a:t>
            </a:r>
            <a:r>
              <a:rPr lang="it-IT" dirty="0" err="1"/>
              <a:t>user</a:t>
            </a:r>
            <a:r>
              <a:rPr lang="it-IT" dirty="0"/>
              <a:t> a </a:t>
            </a:r>
            <a:r>
              <a:rPr lang="it-IT" dirty="0" err="1"/>
              <a:t>visual</a:t>
            </a:r>
            <a:r>
              <a:rPr lang="it-IT" dirty="0"/>
              <a:t> </a:t>
            </a:r>
            <a:r>
              <a:rPr lang="it-IT" dirty="0" err="1"/>
              <a:t>comparison</a:t>
            </a:r>
            <a:r>
              <a:rPr lang="it-IT" dirty="0"/>
              <a:t> with the </a:t>
            </a:r>
            <a:r>
              <a:rPr lang="it-IT" dirty="0" err="1"/>
              <a:t>selected</a:t>
            </a:r>
            <a:r>
              <a:rPr lang="it-IT" dirty="0"/>
              <a:t> trend.</a:t>
            </a:r>
          </a:p>
        </p:txBody>
      </p:sp>
      <p:pic>
        <p:nvPicPr>
          <p:cNvPr id="5" name="Immagine 4">
            <a:extLst>
              <a:ext uri="{FF2B5EF4-FFF2-40B4-BE49-F238E27FC236}">
                <a16:creationId xmlns:a16="http://schemas.microsoft.com/office/drawing/2014/main" id="{3C97A723-5902-F644-91D8-922E288977EE}"/>
              </a:ext>
            </a:extLst>
          </p:cNvPr>
          <p:cNvPicPr>
            <a:picLocks noChangeAspect="1"/>
          </p:cNvPicPr>
          <p:nvPr/>
        </p:nvPicPr>
        <p:blipFill>
          <a:blip r:embed="rId2"/>
          <a:stretch>
            <a:fillRect/>
          </a:stretch>
        </p:blipFill>
        <p:spPr>
          <a:xfrm>
            <a:off x="6862501" y="1504133"/>
            <a:ext cx="4857517" cy="3849734"/>
          </a:xfrm>
          <a:prstGeom prst="rect">
            <a:avLst/>
          </a:prstGeom>
        </p:spPr>
      </p:pic>
    </p:spTree>
    <p:extLst>
      <p:ext uri="{BB962C8B-B14F-4D97-AF65-F5344CB8AC3E}">
        <p14:creationId xmlns:p14="http://schemas.microsoft.com/office/powerpoint/2010/main" val="1873404511"/>
      </p:ext>
    </p:extLst>
  </p:cSld>
  <p:clrMapOvr>
    <a:masterClrMapping/>
  </p:clrMapOvr>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675</TotalTime>
  <Words>1329</Words>
  <Application>Microsoft Office PowerPoint</Application>
  <PresentationFormat>Widescreen</PresentationFormat>
  <Paragraphs>89</Paragraphs>
  <Slides>13</Slides>
  <Notes>0</Notes>
  <HiddenSlides>0</HiddenSlides>
  <MMClips>0</MMClips>
  <ScaleCrop>false</ScaleCrop>
  <HeadingPairs>
    <vt:vector size="6" baseType="variant">
      <vt:variant>
        <vt:lpstr>Caratteri utilizzati</vt:lpstr>
      </vt:variant>
      <vt:variant>
        <vt:i4>3</vt:i4>
      </vt:variant>
      <vt:variant>
        <vt:lpstr>Tema</vt:lpstr>
      </vt:variant>
      <vt:variant>
        <vt:i4>1</vt:i4>
      </vt:variant>
      <vt:variant>
        <vt:lpstr>Titoli diapositive</vt:lpstr>
      </vt:variant>
      <vt:variant>
        <vt:i4>13</vt:i4>
      </vt:variant>
    </vt:vector>
  </HeadingPairs>
  <TitlesOfParts>
    <vt:vector size="17" baseType="lpstr">
      <vt:lpstr>Arial</vt:lpstr>
      <vt:lpstr>Calibri</vt:lpstr>
      <vt:lpstr>Calibri Light</vt:lpstr>
      <vt:lpstr>Tema di Office</vt:lpstr>
      <vt:lpstr>Global Terrorist Attacks</vt:lpstr>
      <vt:lpstr>Introduction and context</vt:lpstr>
      <vt:lpstr>Introduction and context</vt:lpstr>
      <vt:lpstr>Dataset and preprocessing</vt:lpstr>
      <vt:lpstr>Dataset and preprocessing</vt:lpstr>
      <vt:lpstr>Overview</vt:lpstr>
      <vt:lpstr>Visualization: Geographic map</vt:lpstr>
      <vt:lpstr>Visualization: Parallel graph</vt:lpstr>
      <vt:lpstr>Visualization: Bar chart</vt:lpstr>
      <vt:lpstr>Visualization: Graphs</vt:lpstr>
      <vt:lpstr>Visualization: Scatter plot</vt:lpstr>
      <vt:lpstr>Why this approach?</vt:lpstr>
      <vt:lpstr>Links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Global Terrorist Attacks</dc:title>
  <dc:creator>Gianmarco Evangelista</dc:creator>
  <cp:lastModifiedBy>Ludovico Ottobre</cp:lastModifiedBy>
  <cp:revision>44</cp:revision>
  <dcterms:created xsi:type="dcterms:W3CDTF">2021-02-12T18:23:07Z</dcterms:created>
  <dcterms:modified xsi:type="dcterms:W3CDTF">2021-03-02T10:52:37Z</dcterms:modified>
</cp:coreProperties>
</file>

<file path=docProps/thumbnail.jpeg>
</file>